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356" r:id="rId3"/>
    <p:sldId id="358" r:id="rId4"/>
    <p:sldId id="295" r:id="rId5"/>
    <p:sldId id="296" r:id="rId6"/>
    <p:sldId id="297" r:id="rId7"/>
    <p:sldId id="298" r:id="rId8"/>
    <p:sldId id="299" r:id="rId9"/>
    <p:sldId id="300" r:id="rId10"/>
    <p:sldId id="368" r:id="rId11"/>
    <p:sldId id="369" r:id="rId12"/>
    <p:sldId id="367" r:id="rId13"/>
    <p:sldId id="366" r:id="rId14"/>
    <p:sldId id="301" r:id="rId15"/>
    <p:sldId id="302" r:id="rId16"/>
    <p:sldId id="303" r:id="rId17"/>
    <p:sldId id="359" r:id="rId18"/>
    <p:sldId id="360" r:id="rId19"/>
    <p:sldId id="363" r:id="rId20"/>
    <p:sldId id="362" r:id="rId21"/>
    <p:sldId id="361" r:id="rId22"/>
    <p:sldId id="364" r:id="rId23"/>
    <p:sldId id="304" r:id="rId24"/>
    <p:sldId id="305" r:id="rId25"/>
    <p:sldId id="306" r:id="rId26"/>
    <p:sldId id="307" r:id="rId27"/>
    <p:sldId id="308" r:id="rId28"/>
    <p:sldId id="270" r:id="rId29"/>
    <p:sldId id="310" r:id="rId30"/>
    <p:sldId id="309" r:id="rId31"/>
    <p:sldId id="311" r:id="rId32"/>
    <p:sldId id="312" r:id="rId33"/>
    <p:sldId id="313" r:id="rId34"/>
    <p:sldId id="282" r:id="rId35"/>
    <p:sldId id="283" r:id="rId36"/>
    <p:sldId id="314" r:id="rId37"/>
    <p:sldId id="284" r:id="rId38"/>
    <p:sldId id="315" r:id="rId39"/>
    <p:sldId id="277" r:id="rId40"/>
    <p:sldId id="278" r:id="rId41"/>
    <p:sldId id="279" r:id="rId42"/>
    <p:sldId id="280" r:id="rId43"/>
    <p:sldId id="316" r:id="rId44"/>
    <p:sldId id="317" r:id="rId45"/>
    <p:sldId id="318" r:id="rId46"/>
    <p:sldId id="319" r:id="rId47"/>
    <p:sldId id="320" r:id="rId48"/>
    <p:sldId id="321" r:id="rId49"/>
    <p:sldId id="322" r:id="rId50"/>
    <p:sldId id="290" r:id="rId51"/>
    <p:sldId id="324" r:id="rId52"/>
    <p:sldId id="325" r:id="rId53"/>
    <p:sldId id="326" r:id="rId54"/>
    <p:sldId id="327" r:id="rId55"/>
    <p:sldId id="336" r:id="rId56"/>
    <p:sldId id="337" r:id="rId57"/>
    <p:sldId id="338" r:id="rId58"/>
    <p:sldId id="339" r:id="rId59"/>
    <p:sldId id="340" r:id="rId60"/>
    <p:sldId id="341" r:id="rId61"/>
    <p:sldId id="342" r:id="rId62"/>
    <p:sldId id="343" r:id="rId63"/>
    <p:sldId id="344" r:id="rId64"/>
    <p:sldId id="345" r:id="rId65"/>
    <p:sldId id="346" r:id="rId66"/>
    <p:sldId id="355" r:id="rId67"/>
    <p:sldId id="348" r:id="rId68"/>
    <p:sldId id="349" r:id="rId69"/>
    <p:sldId id="350" r:id="rId70"/>
    <p:sldId id="351" r:id="rId71"/>
    <p:sldId id="352" r:id="rId72"/>
    <p:sldId id="353" r:id="rId73"/>
    <p:sldId id="354" r:id="rId74"/>
    <p:sldId id="29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CCFF99"/>
    <a:srgbClr val="66FFFF"/>
    <a:srgbClr val="FBB1D1"/>
    <a:srgbClr val="FFFF99"/>
    <a:srgbClr val="E0B4F2"/>
    <a:srgbClr val="DC54BF"/>
    <a:srgbClr val="89BBDF"/>
    <a:srgbClr val="44B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D4D23B-0AFE-4F96-9B33-E4B0CC676BC2}" v="17" dt="2026-05-18T07:15:27.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60"/>
  </p:normalViewPr>
  <p:slideViewPr>
    <p:cSldViewPr snapToGrid="0">
      <p:cViewPr varScale="1">
        <p:scale>
          <a:sx n="46" d="100"/>
          <a:sy n="46" d="100"/>
        </p:scale>
        <p:origin x="786" y="3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3C2656A-C09C-4ED4-8126-FEB313EBE4AF}"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C2656A-C09C-4ED4-8126-FEB313EBE4AF}"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C2656A-C09C-4ED4-8126-FEB313EBE4AF}"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C2656A-C09C-4ED4-8126-FEB313EBE4AF}"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C2656A-C09C-4ED4-8126-FEB313EBE4AF}"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C2656A-C09C-4ED4-8126-FEB313EBE4AF}"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C2656A-C09C-4ED4-8126-FEB313EBE4AF}" type="datetimeFigureOut">
              <a:rPr lang="en-US" smtClean="0"/>
              <a:t>9/12/2026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C2656A-C09C-4ED4-8126-FEB313EBE4AF}" type="datetimeFigureOut">
              <a:rPr lang="en-US" smtClean="0"/>
              <a:t>9/12/2026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C2656A-C09C-4ED4-8126-FEB313EBE4AF}" type="datetimeFigureOut">
              <a:rPr lang="en-US" smtClean="0"/>
              <a:t>9/12/2026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C2656A-C09C-4ED4-8126-FEB313EBE4AF}"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C2656A-C09C-4ED4-8126-FEB313EBE4AF}"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1B04C8-378A-4C2B-9296-034AC354D88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C2656A-C09C-4ED4-8126-FEB313EBE4AF}" type="datetimeFigureOut">
              <a:rPr lang="en-US" smtClean="0"/>
              <a:t>9/12/2026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04C8-378A-4C2B-9296-034AC354D88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thuvienphapluat.vn/van-ban/Vi-pham-hanh-chinh/Nghi-dinh-111-2013-ND-CP-xu-ly-hanh-chinh-giao-duc-xa-phuong-thi-tran-209091.aspx"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huvienphapluat.vn/van-ban/Thu-tuc-To-tung/Luat-hoa-giai-o-co-so-nam-2013-197282.aspx"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thuvienphapluat.vn/van-ban/Lao-dong-Tien-luong/Bo-Luat-lao-dong-2012-142187.aspx" TargetMode="External"/><Relationship Id="rId4" Type="http://schemas.openxmlformats.org/officeDocument/2006/relationships/hyperlink" Target="https://thuvienphapluat.vn/van-ban/Thuong-mai/Luat-Thuong-mai-2005-36-2005-QH11-2633.aspx"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2.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0" y="0"/>
            <a:ext cx="12192000" cy="6858000"/>
          </a:xfrm>
          <a:prstGeom prst="rect">
            <a:avLst/>
          </a:prstGeom>
        </p:spPr>
      </p:pic>
      <p:pic>
        <p:nvPicPr>
          <p:cNvPr id="1026" name="Picture 2" descr="Huyện Vĩnh Bảo (TP Hải Phòng) đạt chuẩn nông thôn mới" hidden="1"/>
          <p:cNvPicPr>
            <a:picLocks noChangeAspect="1" noChangeArrowheads="1"/>
          </p:cNvPicPr>
          <p:nvPr/>
        </p:nvPicPr>
        <p:blipFill rotWithShape="1">
          <a:blip r:embed="rId3">
            <a:extLst>
              <a:ext uri="{28A0092B-C50C-407E-A947-70E740481C1C}">
                <a14:useLocalDpi xmlns:a14="http://schemas.microsoft.com/office/drawing/2010/main" val="0"/>
              </a:ext>
            </a:extLst>
          </a:blip>
          <a:srcRect t="12273" b="-1231"/>
          <a:stretch>
            <a:fillRect/>
          </a:stretch>
        </p:blipFill>
        <p:spPr bwMode="auto">
          <a:xfrm>
            <a:off x="0" y="-1"/>
            <a:ext cx="12192000" cy="69723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340068" y="411005"/>
            <a:ext cx="9433035" cy="1629276"/>
          </a:xfrm>
          <a:noFill/>
          <a:ln>
            <a:noFill/>
          </a:ln>
        </p:spPr>
        <p:style>
          <a:lnRef idx="0">
            <a:scrgbClr r="0" g="0" b="0"/>
          </a:lnRef>
          <a:fillRef idx="0">
            <a:scrgbClr r="0" g="0" b="0"/>
          </a:fillRef>
          <a:effectRef idx="0">
            <a:scrgbClr r="0" g="0" b="0"/>
          </a:effectRef>
          <a:fontRef idx="minor">
            <a:schemeClr val="dk1"/>
          </a:fontRef>
        </p:style>
        <p:txBody>
          <a:bodyPr anchor="ctr">
            <a:noAutofit/>
            <a:scene3d>
              <a:camera prst="orthographicFront"/>
              <a:lightRig rig="soft" dir="t">
                <a:rot lat="0" lon="0" rev="15600000"/>
              </a:lightRig>
            </a:scene3d>
            <a:sp3d extrusionH="57150" prstMaterial="softEdge">
              <a:bevelT w="25400" h="38100"/>
            </a:sp3d>
          </a:bodyPr>
          <a:lstStyle/>
          <a:p>
            <a:pPr>
              <a:lnSpc>
                <a:spcPct val="100000"/>
              </a:lnSpc>
            </a:pPr>
            <a:r>
              <a:rPr lang="vi-VN" sz="5600" b="1" dirty="0">
                <a:ln w="12700" cmpd="sng">
                  <a:solidFill>
                    <a:schemeClr val="accent4"/>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NỘI DUNG</a:t>
            </a:r>
            <a:br>
              <a:rPr lang="vi-VN" sz="5600" b="1" dirty="0">
                <a:ln w="12700" cmpd="sng">
                  <a:solidFill>
                    <a:schemeClr val="accent4"/>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br>
            <a:r>
              <a:rPr lang="vi-VN" sz="5600" b="1" dirty="0">
                <a:ln w="12700" cmpd="sng">
                  <a:solidFill>
                    <a:schemeClr val="accent4"/>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rPr>
              <a:t>LUẬT HÒA GIẢI Ở CƠ SỞ </a:t>
            </a:r>
            <a:endParaRPr lang="en-US" sz="5600" b="1" dirty="0">
              <a:ln w="12700" cmpd="sng">
                <a:solidFill>
                  <a:schemeClr val="accent4"/>
                </a:solidFill>
                <a:prstDash val="solid"/>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itle 2"/>
          <p:cNvSpPr>
            <a:spLocks noGrp="1"/>
          </p:cNvSpPr>
          <p:nvPr>
            <p:ph type="subTitle" idx="1"/>
          </p:nvPr>
        </p:nvSpPr>
        <p:spPr>
          <a:xfrm>
            <a:off x="4738803" y="3201433"/>
            <a:ext cx="6242120" cy="2236394"/>
          </a:xfrm>
        </p:spPr>
        <p:txBody>
          <a:bodyPr>
            <a:noAutofit/>
          </a:bodyPr>
          <a:lstStyle/>
          <a:p>
            <a:r>
              <a:rPr lang="vi-VN" sz="2800" b="1" dirty="0">
                <a:solidFill>
                  <a:schemeClr val="bg1"/>
                </a:solidFill>
                <a:effectLst>
                  <a:outerShdw blurRad="50800" dist="38100" algn="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Người hướng dẫn: </a:t>
            </a:r>
          </a:p>
          <a:p>
            <a:pPr>
              <a:lnSpc>
                <a:spcPct val="150000"/>
              </a:lnSpc>
            </a:pPr>
            <a:r>
              <a:rPr lang="en-US" altLang="vi-VN" sz="2800" b="1" dirty="0">
                <a:solidFill>
                  <a:schemeClr val="bg1"/>
                </a:solidFill>
                <a:effectLst>
                  <a:outerShdw blurRad="50800" dist="38100" algn="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Giám đốc Trung tâm TVPL số 1</a:t>
            </a:r>
            <a:r>
              <a:rPr lang="vi-VN" sz="2800" b="1" dirty="0">
                <a:solidFill>
                  <a:schemeClr val="bg1"/>
                </a:solidFill>
                <a:effectLst>
                  <a:outerShdw blurRad="50800" dist="38100" algn="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NGUYỄN THÀNH KHANG</a:t>
            </a:r>
            <a:endParaRPr lang="en-US" sz="2800" b="1" dirty="0">
              <a:solidFill>
                <a:schemeClr val="bg1"/>
              </a:solidFill>
              <a:effectLst>
                <a:outerShdw blurRad="50800" dist="38100" algn="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997" y="2451286"/>
            <a:ext cx="2957161" cy="4077145"/>
          </a:xfrm>
          <a:prstGeom prst="roundRect">
            <a:avLst/>
          </a:prstGeom>
        </p:spPr>
      </p:pic>
      <p:sp>
        <p:nvSpPr>
          <p:cNvPr id="10" name="AutoShape 8" descr="Tải ngay 35+ background xanh cực ấn tượng và đẹp mắt"/>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16" name="Freeform 6"/>
          <p:cNvSpPr/>
          <p:nvPr/>
        </p:nvSpPr>
        <p:spPr>
          <a:xfrm>
            <a:off x="-204952" y="4319630"/>
            <a:ext cx="3247697" cy="2664494"/>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5"/>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7" name="Freeform 6"/>
          <p:cNvSpPr/>
          <p:nvPr/>
        </p:nvSpPr>
        <p:spPr>
          <a:xfrm flipH="1">
            <a:off x="9149255" y="4183859"/>
            <a:ext cx="3247696" cy="2800265"/>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5"/>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3073373" y="423311"/>
            <a:ext cx="6045250" cy="753826"/>
          </a:xfrm>
        </p:spPr>
        <p:txBody>
          <a:bodyPr>
            <a:noAutofit/>
          </a:bodyPr>
          <a:lstStyle/>
          <a:p>
            <a:pPr marL="0" indent="0">
              <a:lnSpc>
                <a:spcPct val="100000"/>
              </a:lnSpc>
              <a:buNone/>
            </a:pPr>
            <a:r>
              <a:rPr lang="en-US" sz="32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4</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Phạm</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vi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8" name="Rounded Rectangle 7"/>
          <p:cNvSpPr/>
          <p:nvPr/>
        </p:nvSpPr>
        <p:spPr>
          <a:xfrm>
            <a:off x="193963" y="1523751"/>
            <a:ext cx="4946073" cy="232346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ounded Rectangle 18"/>
          <p:cNvSpPr/>
          <p:nvPr/>
        </p:nvSpPr>
        <p:spPr>
          <a:xfrm>
            <a:off x="207815" y="4193831"/>
            <a:ext cx="4932222" cy="2664168"/>
          </a:xfrm>
          <a:prstGeom prst="roundRect">
            <a:avLst/>
          </a:prstGeom>
          <a:solidFill>
            <a:srgbClr val="DC54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Rounded Rectangle 19"/>
          <p:cNvSpPr/>
          <p:nvPr/>
        </p:nvSpPr>
        <p:spPr>
          <a:xfrm>
            <a:off x="6520895" y="4193830"/>
            <a:ext cx="5195455" cy="266416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Rounded Rectangle 20"/>
          <p:cNvSpPr/>
          <p:nvPr/>
        </p:nvSpPr>
        <p:spPr>
          <a:xfrm>
            <a:off x="6520895" y="1523750"/>
            <a:ext cx="5195455" cy="2323467"/>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TextBox 14"/>
          <p:cNvSpPr txBox="1"/>
          <p:nvPr/>
        </p:nvSpPr>
        <p:spPr>
          <a:xfrm>
            <a:off x="429491" y="1600448"/>
            <a:ext cx="4461164" cy="2246769"/>
          </a:xfrm>
          <a:prstGeom prst="rect">
            <a:avLst/>
          </a:prstGeom>
          <a:noFill/>
        </p:spPr>
        <p:txBody>
          <a:bodyPr wrap="square" rtlCol="0">
            <a:spAutoFit/>
          </a:bodyPr>
          <a:lstStyle/>
          <a:p>
            <a:pPr algn="just"/>
            <a:r>
              <a:rPr lang="vi-VN" sz="2000">
                <a:latin typeface="+mj-lt"/>
              </a:rPr>
              <a:t>a) Mâu thuẫn giữa các bên (do khác nhau về quan niệm sống, lối sống, tính tình không hợp hoặc mâu thuẫn trong việc sử dụng lối đi qua nhà, lối đi chung, sử dụng điện, nước sinh hoạt, công trình phụ, giờ giấc sinh hoạt, gây mất vệ sinh chung hoặc các lý do khác);</a:t>
            </a:r>
          </a:p>
        </p:txBody>
      </p:sp>
      <p:sp>
        <p:nvSpPr>
          <p:cNvPr id="22" name="TextBox 21"/>
          <p:cNvSpPr txBox="1"/>
          <p:nvPr/>
        </p:nvSpPr>
        <p:spPr>
          <a:xfrm>
            <a:off x="6788727" y="1596361"/>
            <a:ext cx="4530437" cy="1631216"/>
          </a:xfrm>
          <a:prstGeom prst="rect">
            <a:avLst/>
          </a:prstGeom>
          <a:noFill/>
        </p:spPr>
        <p:txBody>
          <a:bodyPr wrap="square" rtlCol="0">
            <a:spAutoFit/>
          </a:bodyPr>
          <a:lstStyle/>
          <a:p>
            <a:pPr algn="just"/>
            <a:endParaRPr lang="vi-VN" sz="2000" smtClean="0">
              <a:latin typeface="+mj-lt"/>
            </a:endParaRPr>
          </a:p>
          <a:p>
            <a:pPr algn="just"/>
            <a:r>
              <a:rPr lang="vi-VN" sz="2000" smtClean="0">
                <a:latin typeface="+mj-lt"/>
              </a:rPr>
              <a:t>b</a:t>
            </a:r>
            <a:r>
              <a:rPr lang="vi-VN" sz="2000">
                <a:latin typeface="+mj-lt"/>
              </a:rPr>
              <a:t>) Tranh chấp phát sinh từ quan hệ dân sự như tranh chấp về quyền sở hữu, nghĩa vụ dân sự, hợp đồng dân sự, thừa kế, quyền sử dụng đất;</a:t>
            </a:r>
          </a:p>
        </p:txBody>
      </p:sp>
      <p:sp>
        <p:nvSpPr>
          <p:cNvPr id="25" name="TextBox 24"/>
          <p:cNvSpPr txBox="1"/>
          <p:nvPr/>
        </p:nvSpPr>
        <p:spPr>
          <a:xfrm>
            <a:off x="6788727" y="4329545"/>
            <a:ext cx="4530437" cy="1600438"/>
          </a:xfrm>
          <a:prstGeom prst="rect">
            <a:avLst/>
          </a:prstGeom>
          <a:noFill/>
        </p:spPr>
        <p:txBody>
          <a:bodyPr wrap="square" rtlCol="0">
            <a:spAutoFit/>
          </a:bodyPr>
          <a:lstStyle/>
          <a:p>
            <a:endParaRPr lang="vi-VN" smtClean="0"/>
          </a:p>
          <a:p>
            <a:pPr algn="just"/>
            <a:r>
              <a:rPr lang="vi-VN" sz="2000" smtClean="0">
                <a:latin typeface="+mj-lt"/>
              </a:rPr>
              <a:t>d</a:t>
            </a:r>
            <a:r>
              <a:rPr lang="vi-VN" sz="2000">
                <a:latin typeface="+mj-lt"/>
              </a:rPr>
              <a:t>) Vi phạm pháp luật mà theo quy định của pháp luật những việc vi phạm đó chưa đến mức bị truy cứu trách nhiệm hình sự, xử lý vi phạm hành chính;</a:t>
            </a:r>
          </a:p>
        </p:txBody>
      </p:sp>
      <p:sp>
        <p:nvSpPr>
          <p:cNvPr id="26" name="TextBox 25"/>
          <p:cNvSpPr txBox="1"/>
          <p:nvPr/>
        </p:nvSpPr>
        <p:spPr>
          <a:xfrm>
            <a:off x="429491" y="4329545"/>
            <a:ext cx="4461164" cy="2554545"/>
          </a:xfrm>
          <a:prstGeom prst="rect">
            <a:avLst/>
          </a:prstGeom>
          <a:noFill/>
        </p:spPr>
        <p:txBody>
          <a:bodyPr wrap="square" rtlCol="0">
            <a:spAutoFit/>
          </a:bodyPr>
          <a:lstStyle/>
          <a:p>
            <a:pPr algn="just"/>
            <a:r>
              <a:rPr lang="vi-VN" sz="2000">
                <a:latin typeface="+mj-lt"/>
              </a:rPr>
              <a:t>c) Tranh chấp phát sinh từ quan hệ hôn nhân và gia đình như tranh chấp phát sinh từ quan hệ giữa vợ, chồng; quan hệ giữa cha mẹ và con; quan hệ giữa ông bà nội, ông bà ngoại và cháu, giữa anh, chị, em và giữa các thành viên khác trong gia đình; cấp dưỡng; xác định cha, mẹ, con; nuôi con nuôi; ly hôn;</a:t>
            </a:r>
          </a:p>
        </p:txBody>
      </p:sp>
    </p:spTree>
    <p:extLst>
      <p:ext uri="{BB962C8B-B14F-4D97-AF65-F5344CB8AC3E}">
        <p14:creationId xmlns:p14="http://schemas.microsoft.com/office/powerpoint/2010/main" val="329231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3073373" y="423311"/>
            <a:ext cx="604525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4.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Phạm</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vi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277091" y="1177137"/>
            <a:ext cx="6511632" cy="5195954"/>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Rounded Rectangle 3"/>
          <p:cNvSpPr/>
          <p:nvPr/>
        </p:nvSpPr>
        <p:spPr>
          <a:xfrm>
            <a:off x="7065817" y="1177137"/>
            <a:ext cx="4849087" cy="3103917"/>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solidFill>
                  <a:schemeClr val="tx1"/>
                </a:solidFill>
                <a:latin typeface="+mj-lt"/>
              </a:rPr>
              <a:t>e) Vi phạm pháp luật bị áp dụng biện pháp giáo dục tại xã, phường, thị trấn theo quy định tại Nghị định số </a:t>
            </a:r>
            <a:r>
              <a:rPr lang="vi-VN">
                <a:solidFill>
                  <a:schemeClr val="tx1"/>
                </a:solidFill>
                <a:latin typeface="+mj-lt"/>
                <a:hlinkClick r:id="rId3"/>
              </a:rPr>
              <a:t>111/2013/NĐ-CP</a:t>
            </a:r>
            <a:r>
              <a:rPr lang="vi-VN">
                <a:solidFill>
                  <a:schemeClr val="tx1"/>
                </a:solidFill>
                <a:latin typeface="+mj-lt"/>
              </a:rPr>
              <a:t> ngày 30 tháng 9 năm 2013 của Chính phủ quy định chế độ áp dụng biện pháp xử lý hành chính giáo dục tại xã, phường, thị trấn hoặc có đủ điều kiện để áp dụng biện pháp thay thế xử lý vi phạm hành chính theo quy định tại Chương II Phần thứ năm của Luật xử lý vi phạm hành chính;</a:t>
            </a:r>
          </a:p>
        </p:txBody>
      </p:sp>
      <p:sp>
        <p:nvSpPr>
          <p:cNvPr id="5" name="Rounded Rectangle 4"/>
          <p:cNvSpPr/>
          <p:nvPr/>
        </p:nvSpPr>
        <p:spPr>
          <a:xfrm>
            <a:off x="7065815" y="4475018"/>
            <a:ext cx="4849089" cy="189807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solidFill>
                  <a:schemeClr val="tx1"/>
                </a:solidFill>
                <a:latin typeface="+mj-lt"/>
              </a:rPr>
              <a:t>g) Những vụ, việc khác mà pháp luật không cấm.</a:t>
            </a:r>
          </a:p>
        </p:txBody>
      </p:sp>
      <p:sp>
        <p:nvSpPr>
          <p:cNvPr id="9" name="TextBox 8"/>
          <p:cNvSpPr txBox="1"/>
          <p:nvPr/>
        </p:nvSpPr>
        <p:spPr>
          <a:xfrm>
            <a:off x="498763" y="1378528"/>
            <a:ext cx="6227619" cy="4524315"/>
          </a:xfrm>
          <a:prstGeom prst="rect">
            <a:avLst/>
          </a:prstGeom>
          <a:noFill/>
        </p:spPr>
        <p:txBody>
          <a:bodyPr wrap="square" rtlCol="0">
            <a:spAutoFit/>
          </a:bodyPr>
          <a:lstStyle/>
          <a:p>
            <a:pPr algn="just"/>
            <a:endParaRPr lang="vi-VN" smtClean="0">
              <a:latin typeface="+mj-lt"/>
            </a:endParaRPr>
          </a:p>
          <a:p>
            <a:pPr algn="just"/>
            <a:r>
              <a:rPr lang="vi-VN" smtClean="0">
                <a:latin typeface="+mj-lt"/>
              </a:rPr>
              <a:t>đ</a:t>
            </a:r>
            <a:r>
              <a:rPr lang="vi-VN">
                <a:latin typeface="+mj-lt"/>
              </a:rPr>
              <a:t>) Vi phạm pháp luật hình sự trong các trường hợp sau đây:</a:t>
            </a:r>
          </a:p>
          <a:p>
            <a:pPr algn="just"/>
            <a:r>
              <a:rPr lang="vi-VN">
                <a:latin typeface="+mj-lt"/>
              </a:rPr>
              <a:t>Không bị khởi tố vụ án theo quy định tại Điều 107 của Bộ luật tố tụng hình sự và không bị cơ quan nhà nước có thẩm quyền xử lý vi phạm hành chính theo quy định của pháp luật;</a:t>
            </a:r>
          </a:p>
          <a:p>
            <a:pPr algn="just"/>
            <a:r>
              <a:rPr lang="vi-VN">
                <a:latin typeface="+mj-lt"/>
              </a:rPr>
              <a:t>Pháp luật quy định chỉ khởi tố vụ án theo yêu cầu của người bị hại, nhưng người bị hại không yêu cầu khởi tố theo quy định tại Khoản 1 Điều 105 của Bộ luật tố tụng hình sự và không bị cơ quan nhà nước có thẩm quyền xử lý vi phạm hành chính theo quy định của pháp luật;</a:t>
            </a:r>
          </a:p>
          <a:p>
            <a:pPr algn="just"/>
            <a:r>
              <a:rPr lang="vi-VN">
                <a:latin typeface="+mj-lt"/>
              </a:rPr>
              <a:t>Vụ án đã được khởi tố, nhưng sau đó có quyết định của cơ quan tiến hành tố tụng về đình chỉ điều tra theo quy định tại Khoản 2 Điều 164 của Bộ luật tố tụng hình sự hoặc đình chỉ vụ án theo quy định tại Khoản 1 Điều 169 của Bộ luật tố tụng hình sự và không bị cơ quan nhà nước có thẩm quyền xử lý vi phạm hành chính theo quy định của pháp luật;</a:t>
            </a:r>
          </a:p>
        </p:txBody>
      </p:sp>
    </p:spTree>
    <p:extLst>
      <p:ext uri="{BB962C8B-B14F-4D97-AF65-F5344CB8AC3E}">
        <p14:creationId xmlns:p14="http://schemas.microsoft.com/office/powerpoint/2010/main" val="226319437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3073373" y="423311"/>
            <a:ext cx="604525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4.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Phạm</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vi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10" name="Rounded Rectangle 9"/>
          <p:cNvSpPr/>
          <p:nvPr/>
        </p:nvSpPr>
        <p:spPr>
          <a:xfrm>
            <a:off x="858981" y="2050473"/>
            <a:ext cx="10474037" cy="1995054"/>
          </a:xfrm>
          <a:prstGeom prst="roundRect">
            <a:avLst/>
          </a:prstGeom>
          <a:solidFill>
            <a:srgbClr val="92D050"/>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vi-VN" sz="2800" b="1">
                <a:solidFill>
                  <a:schemeClr val="tx1"/>
                </a:solidFill>
                <a:latin typeface="+mj-lt"/>
              </a:rPr>
              <a:t>b) Các trường hợp không được hòa giải (T</a:t>
            </a:r>
            <a:r>
              <a:rPr lang="en-US" sz="2800" b="1">
                <a:solidFill>
                  <a:schemeClr val="tx1"/>
                </a:solidFill>
                <a:latin typeface="Times New Roman" panose="02020603050405020304" pitchFamily="18" charset="0"/>
                <a:cs typeface="Times New Roman" panose="02020603050405020304" pitchFamily="18" charset="0"/>
              </a:rPr>
              <a:t>heo Khoản 2 Điều 5 Nghị định số 15/2014/NĐ-</a:t>
            </a:r>
            <a:r>
              <a:rPr lang="vi-VN" sz="2800" b="1">
                <a:solidFill>
                  <a:schemeClr val="tx1"/>
                </a:solidFill>
                <a:latin typeface="+mj-lt"/>
              </a:rPr>
              <a:t>CP) </a:t>
            </a:r>
          </a:p>
        </p:txBody>
      </p:sp>
      <p:sp>
        <p:nvSpPr>
          <p:cNvPr id="2" name="Down Arrow 1"/>
          <p:cNvSpPr/>
          <p:nvPr/>
        </p:nvSpPr>
        <p:spPr>
          <a:xfrm>
            <a:off x="5527961" y="4045527"/>
            <a:ext cx="1136073" cy="1343891"/>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77902963"/>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27487"/>
          <a:stretch>
            <a:fillRect/>
          </a:stretch>
        </p:blipFill>
        <p:spPr>
          <a:xfrm>
            <a:off x="0" y="-75158"/>
            <a:ext cx="12191999" cy="6858000"/>
          </a:xfrm>
          <a:prstGeom prst="rect">
            <a:avLst/>
          </a:prstGeom>
        </p:spPr>
      </p:pic>
      <p:sp>
        <p:nvSpPr>
          <p:cNvPr id="3" name="Content Placeholder 2"/>
          <p:cNvSpPr>
            <a:spLocks noGrp="1"/>
          </p:cNvSpPr>
          <p:nvPr>
            <p:ph idx="1"/>
          </p:nvPr>
        </p:nvSpPr>
        <p:spPr>
          <a:xfrm>
            <a:off x="3073373" y="423311"/>
            <a:ext cx="604525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4.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Phạm</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vi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11" name="Rounded Rectangle 10"/>
          <p:cNvSpPr/>
          <p:nvPr/>
        </p:nvSpPr>
        <p:spPr>
          <a:xfrm>
            <a:off x="4267201" y="1537854"/>
            <a:ext cx="3629890" cy="5140035"/>
          </a:xfrm>
          <a:prstGeom prst="roundRect">
            <a:avLst/>
          </a:prstGeom>
          <a:solidFill>
            <a:srgbClr val="E0B4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ounded Rectangle 4"/>
          <p:cNvSpPr/>
          <p:nvPr/>
        </p:nvSpPr>
        <p:spPr>
          <a:xfrm>
            <a:off x="297871" y="1177135"/>
            <a:ext cx="3463639" cy="274851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8319651" y="4433247"/>
            <a:ext cx="3629891" cy="2244643"/>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ounded Rectangle 12"/>
          <p:cNvSpPr/>
          <p:nvPr/>
        </p:nvSpPr>
        <p:spPr>
          <a:xfrm>
            <a:off x="235527" y="4585854"/>
            <a:ext cx="3525983" cy="2092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ounded Rectangle 13"/>
          <p:cNvSpPr/>
          <p:nvPr/>
        </p:nvSpPr>
        <p:spPr>
          <a:xfrm>
            <a:off x="8319651" y="1177135"/>
            <a:ext cx="3622968" cy="274851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extBox 5"/>
          <p:cNvSpPr txBox="1"/>
          <p:nvPr/>
        </p:nvSpPr>
        <p:spPr>
          <a:xfrm>
            <a:off x="505691" y="1371101"/>
            <a:ext cx="3054927" cy="1600438"/>
          </a:xfrm>
          <a:prstGeom prst="rect">
            <a:avLst/>
          </a:prstGeom>
          <a:noFill/>
        </p:spPr>
        <p:txBody>
          <a:bodyPr wrap="square" rtlCol="0">
            <a:spAutoFit/>
          </a:bodyPr>
          <a:lstStyle/>
          <a:p>
            <a:endParaRPr lang="vi-VN" smtClean="0"/>
          </a:p>
          <a:p>
            <a:pPr algn="just"/>
            <a:endParaRPr lang="vi-VN" sz="2000" smtClean="0">
              <a:latin typeface="+mj-lt"/>
            </a:endParaRPr>
          </a:p>
          <a:p>
            <a:pPr algn="just"/>
            <a:r>
              <a:rPr lang="vi-VN" sz="2000" smtClean="0">
                <a:latin typeface="+mj-lt"/>
              </a:rPr>
              <a:t>a</a:t>
            </a:r>
            <a:r>
              <a:rPr lang="vi-VN" sz="2000">
                <a:latin typeface="+mj-lt"/>
              </a:rPr>
              <a:t>) Mâu thuẫn, tranh chấp xâm phạm lợi ích của Nhà nước, lợi ích công cộng;</a:t>
            </a:r>
          </a:p>
        </p:txBody>
      </p:sp>
      <p:sp>
        <p:nvSpPr>
          <p:cNvPr id="15" name="TextBox 14"/>
          <p:cNvSpPr txBox="1"/>
          <p:nvPr/>
        </p:nvSpPr>
        <p:spPr>
          <a:xfrm>
            <a:off x="8569036" y="1371100"/>
            <a:ext cx="3082637" cy="2554545"/>
          </a:xfrm>
          <a:prstGeom prst="rect">
            <a:avLst/>
          </a:prstGeom>
          <a:noFill/>
        </p:spPr>
        <p:txBody>
          <a:bodyPr wrap="square" rtlCol="0">
            <a:spAutoFit/>
          </a:bodyPr>
          <a:lstStyle/>
          <a:p>
            <a:pPr algn="just"/>
            <a:r>
              <a:rPr lang="vi-VN" sz="2000">
                <a:latin typeface="+mj-lt"/>
              </a:rPr>
              <a:t>b) Vi phạm pháp luật về hôn nhân và gia đình mà theo quy định của pháp luật phải được cơ quan nhà nước có thẩm quyền giải quyết, giao dịch dân sự vi phạm điều cấm của pháp luật hoặc trái đạo đức xã hội;</a:t>
            </a:r>
          </a:p>
        </p:txBody>
      </p:sp>
      <p:sp>
        <p:nvSpPr>
          <p:cNvPr id="22" name="TextBox 21"/>
          <p:cNvSpPr txBox="1"/>
          <p:nvPr/>
        </p:nvSpPr>
        <p:spPr>
          <a:xfrm>
            <a:off x="505691" y="4710045"/>
            <a:ext cx="3054927" cy="2215991"/>
          </a:xfrm>
          <a:prstGeom prst="rect">
            <a:avLst/>
          </a:prstGeom>
          <a:noFill/>
        </p:spPr>
        <p:txBody>
          <a:bodyPr wrap="square" rtlCol="0">
            <a:spAutoFit/>
          </a:bodyPr>
          <a:lstStyle/>
          <a:p>
            <a:pPr algn="just"/>
            <a:r>
              <a:rPr lang="vi-VN" sz="2000">
                <a:latin typeface="+mj-lt"/>
              </a:rPr>
              <a:t>c) Vi phạm pháp luật mà theo quy định phải bị truy cứu trách nhiệm hình sự, trừ các trường hợp quy định tại Điểm đ Khoản 1 Điều này;</a:t>
            </a:r>
          </a:p>
          <a:p>
            <a:endParaRPr lang="vi-VN"/>
          </a:p>
        </p:txBody>
      </p:sp>
      <p:sp>
        <p:nvSpPr>
          <p:cNvPr id="25" name="TextBox 24"/>
          <p:cNvSpPr txBox="1"/>
          <p:nvPr/>
        </p:nvSpPr>
        <p:spPr>
          <a:xfrm>
            <a:off x="8569036" y="4585855"/>
            <a:ext cx="3082637" cy="1908215"/>
          </a:xfrm>
          <a:prstGeom prst="rect">
            <a:avLst/>
          </a:prstGeom>
          <a:noFill/>
        </p:spPr>
        <p:txBody>
          <a:bodyPr wrap="square" rtlCol="0">
            <a:spAutoFit/>
          </a:bodyPr>
          <a:lstStyle/>
          <a:p>
            <a:pPr algn="just"/>
            <a:r>
              <a:rPr lang="vi-VN" sz="2000" smtClean="0">
                <a:latin typeface="+mj-lt"/>
              </a:rPr>
              <a:t>d</a:t>
            </a:r>
            <a:r>
              <a:rPr lang="vi-VN" sz="2000">
                <a:latin typeface="+mj-lt"/>
              </a:rPr>
              <a:t>) Vi phạm pháp luật mà theo quy định phải bị xử lý vi phạm hành chính, trừ các trường hợp quy định tại Điểm e Khoản 1 Điều này</a:t>
            </a:r>
            <a:r>
              <a:rPr lang="vi-VN"/>
              <a:t>;</a:t>
            </a:r>
          </a:p>
          <a:p>
            <a:endParaRPr lang="vi-VN"/>
          </a:p>
        </p:txBody>
      </p:sp>
      <p:sp>
        <p:nvSpPr>
          <p:cNvPr id="26" name="TextBox 25"/>
          <p:cNvSpPr txBox="1"/>
          <p:nvPr/>
        </p:nvSpPr>
        <p:spPr>
          <a:xfrm>
            <a:off x="4572000" y="1842655"/>
            <a:ext cx="2964873" cy="4985980"/>
          </a:xfrm>
          <a:prstGeom prst="rect">
            <a:avLst/>
          </a:prstGeom>
          <a:noFill/>
        </p:spPr>
        <p:txBody>
          <a:bodyPr wrap="square" rtlCol="0">
            <a:spAutoFit/>
          </a:bodyPr>
          <a:lstStyle/>
          <a:p>
            <a:pPr algn="just"/>
            <a:r>
              <a:rPr lang="vi-VN" sz="2000">
                <a:latin typeface="+mj-lt"/>
              </a:rPr>
              <a:t>đ) Mâu thuẫn, tranh chấp khác không được hòa giải ở cơ sở quy định tại Điểm d Khoản 1 Điều 3 của </a:t>
            </a:r>
            <a:r>
              <a:rPr lang="vi-VN" sz="2000">
                <a:latin typeface="+mj-lt"/>
                <a:hlinkClick r:id="rId3"/>
              </a:rPr>
              <a:t>Luật hòa giải ở cơ sở</a:t>
            </a:r>
            <a:r>
              <a:rPr lang="vi-VN" sz="2000">
                <a:latin typeface="+mj-lt"/>
              </a:rPr>
              <a:t>, bao gồm:</a:t>
            </a:r>
          </a:p>
          <a:p>
            <a:pPr algn="just"/>
            <a:r>
              <a:rPr lang="vi-VN" sz="2000">
                <a:latin typeface="+mj-lt"/>
              </a:rPr>
              <a:t>Hòa giải tranh chấp về thương mại được thực hiện theo quy định của </a:t>
            </a:r>
            <a:r>
              <a:rPr lang="vi-VN" sz="2000">
                <a:latin typeface="+mj-lt"/>
                <a:hlinkClick r:id="rId4"/>
              </a:rPr>
              <a:t>Luật thương mại</a:t>
            </a:r>
            <a:r>
              <a:rPr lang="vi-VN" sz="2000">
                <a:latin typeface="+mj-lt"/>
              </a:rPr>
              <a:t> và các văn bản hướng dẫn thi hành;</a:t>
            </a:r>
          </a:p>
          <a:p>
            <a:pPr algn="just"/>
            <a:r>
              <a:rPr lang="vi-VN" sz="2000">
                <a:latin typeface="+mj-lt"/>
              </a:rPr>
              <a:t>Hòa giải tranh chấp về lao động được thực hiện theo quy định của </a:t>
            </a:r>
            <a:r>
              <a:rPr lang="vi-VN" sz="2000">
                <a:latin typeface="+mj-lt"/>
                <a:hlinkClick r:id="rId5"/>
              </a:rPr>
              <a:t>Bộ luật lao động</a:t>
            </a:r>
            <a:r>
              <a:rPr lang="vi-VN" sz="2000">
                <a:latin typeface="+mj-lt"/>
              </a:rPr>
              <a:t> và các văn bản hướng dẫn thi hành.</a:t>
            </a:r>
          </a:p>
          <a:p>
            <a:endParaRPr lang="vi-VN"/>
          </a:p>
        </p:txBody>
      </p:sp>
    </p:spTree>
    <p:extLst>
      <p:ext uri="{BB962C8B-B14F-4D97-AF65-F5344CB8AC3E}">
        <p14:creationId xmlns:p14="http://schemas.microsoft.com/office/powerpoint/2010/main" val="39899621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1057997" y="428173"/>
            <a:ext cx="1026707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5.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Nguyên</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tắc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tổ</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chức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hoạt</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động</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68679" y="1326009"/>
            <a:ext cx="10654633" cy="1077218"/>
          </a:xfrm>
          <a:prstGeom prst="rect">
            <a:avLst/>
          </a:prstGeom>
          <a:noFill/>
        </p:spPr>
        <p:txBody>
          <a:bodyPr wrap="square">
            <a:spAutoFit/>
          </a:bodyPr>
          <a:lstStyle/>
          <a:p>
            <a:pPr marL="0" indent="0" algn="ctr">
              <a:buNone/>
            </a:pPr>
            <a:r>
              <a:rPr lang="vi-VN" sz="3200" b="1" i="1" dirty="0">
                <a:solidFill>
                  <a:srgbClr val="FFFF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Theo Điều 4 Luật Hòa giải ở </a:t>
            </a:r>
            <a:r>
              <a:rPr lang="vi-VN" sz="3200" b="1" i="1">
                <a:solidFill>
                  <a:srgbClr val="FFFF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cơ sở, </a:t>
            </a:r>
            <a:r>
              <a:rPr lang="vi-VN" sz="3200" b="1" i="1" dirty="0">
                <a:solidFill>
                  <a:srgbClr val="FFFF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có các nguyên tắc tổ chức, hoạt động hòa giải ở cơ sở sau:</a:t>
            </a:r>
          </a:p>
        </p:txBody>
      </p:sp>
      <p:sp>
        <p:nvSpPr>
          <p:cNvPr id="9" name="Rounded Rectangle 8"/>
          <p:cNvSpPr/>
          <p:nvPr/>
        </p:nvSpPr>
        <p:spPr>
          <a:xfrm>
            <a:off x="768679" y="2691248"/>
            <a:ext cx="10654633" cy="10772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vi-VN" sz="2600" b="1" dirty="0">
                <a:solidFill>
                  <a:schemeClr val="tx1"/>
                </a:solidFill>
                <a:latin typeface="+mj-lt"/>
              </a:rPr>
              <a:t>a) Nguyên tắc tôn trọng sự tự nguyện của các bên; không bắt buộc, áp đặt các bên trong hòa giải ở cơ sở</a:t>
            </a:r>
          </a:p>
        </p:txBody>
      </p:sp>
      <p:sp>
        <p:nvSpPr>
          <p:cNvPr id="11" name="Rounded Rectangle 10"/>
          <p:cNvSpPr/>
          <p:nvPr/>
        </p:nvSpPr>
        <p:spPr>
          <a:xfrm>
            <a:off x="768679" y="4064629"/>
            <a:ext cx="10654633" cy="249720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vi-VN" sz="2600" b="1" dirty="0">
                <a:solidFill>
                  <a:schemeClr val="tx1"/>
                </a:solidFill>
                <a:latin typeface="+mj-lt"/>
              </a:rPr>
              <a:t>b) Nguyên tắc bảo đảm phù hợp với chính sách, pháp luật của Nhà nước, đạo đức xã hội, phong tục, tập quán tốt đẹp của nhân dân; phát huy tinh thần đoàn kết, tương trợ, giúp đỡ lẫn nhau giữa các thành viên trong gia đình, dòng họ và cộng đồng dân cư; quan tâm đến quyền, lợi ích hợp pháp của trẻ em, phụ nữ, người khuyết tật và người cao tuổi</a:t>
            </a:r>
          </a:p>
        </p:txBody>
      </p:sp>
      <p:sp>
        <p:nvSpPr>
          <p:cNvPr id="12"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3"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1057997" y="539477"/>
            <a:ext cx="1026707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5.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Nguyên</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tắc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tổ</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chức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hoạt</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động</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2918269" y="1208182"/>
            <a:ext cx="6355452" cy="584775"/>
          </a:xfrm>
          <a:prstGeom prst="rect">
            <a:avLst/>
          </a:prstGeom>
          <a:noFill/>
        </p:spPr>
        <p:txBody>
          <a:bodyPr wrap="square">
            <a:spAutoFit/>
          </a:bodyPr>
          <a:lstStyle/>
          <a:p>
            <a:pPr marL="0" indent="0" algn="just">
              <a:buNone/>
            </a:pPr>
            <a:r>
              <a:rPr lang="vi-VN" sz="3200" b="1" i="1" dirty="0">
                <a:solidFill>
                  <a:srgbClr val="FFFF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Theo Điều 4 Luật Hòa giải ở cơ sở</a:t>
            </a:r>
          </a:p>
        </p:txBody>
      </p:sp>
      <p:sp>
        <p:nvSpPr>
          <p:cNvPr id="9" name="Rounded Rectangle 8"/>
          <p:cNvSpPr/>
          <p:nvPr/>
        </p:nvSpPr>
        <p:spPr>
          <a:xfrm>
            <a:off x="768679" y="2175367"/>
            <a:ext cx="10654633" cy="155047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vi-VN" sz="2800" b="1" dirty="0">
                <a:solidFill>
                  <a:schemeClr val="tx1"/>
                </a:solidFill>
                <a:latin typeface="Times New Roman" panose="02020603050405020304" pitchFamily="18" charset="0"/>
                <a:cs typeface="Times New Roman" panose="02020603050405020304" pitchFamily="18" charset="0"/>
              </a:rPr>
              <a:t>c) Nguyên tắc khách quan, công bằng, kịp thời, có lý, có tình; giữ bí mật thông tin đời tư của các bên, trừ trường hợp quy định tại khoản 4 và khoản 5 Điều 10 của Luật Hòa giải ở cơ sở</a:t>
            </a:r>
          </a:p>
        </p:txBody>
      </p:sp>
      <p:sp>
        <p:nvSpPr>
          <p:cNvPr id="11" name="Rounded Rectangle 10"/>
          <p:cNvSpPr/>
          <p:nvPr/>
        </p:nvSpPr>
        <p:spPr>
          <a:xfrm>
            <a:off x="768679" y="4294005"/>
            <a:ext cx="10654633" cy="172311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just">
              <a:buNone/>
            </a:pPr>
            <a:r>
              <a:rPr lang="vi-VN" sz="2800" b="1" dirty="0">
                <a:solidFill>
                  <a:schemeClr val="tx1"/>
                </a:solidFill>
                <a:latin typeface="Times New Roman" panose="02020603050405020304" pitchFamily="18" charset="0"/>
                <a:cs typeface="Times New Roman" panose="02020603050405020304" pitchFamily="18" charset="0"/>
              </a:rPr>
              <a:t>d) Nguyên tắc tôn trọng ý chí, quyền và lợi ích hợp pháp của các bên, quyền và lợi ích hợp pháp của người khác; không xâm phạm lợi ích của Nhà nước, lợi ích công cộng</a:t>
            </a:r>
          </a:p>
        </p:txBody>
      </p:sp>
      <p:sp>
        <p:nvSpPr>
          <p:cNvPr id="2"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a:off x="0" y="0"/>
            <a:ext cx="12191998" cy="6858000"/>
          </a:xfrm>
          <a:prstGeom prst="rect">
            <a:avLst/>
          </a:prstGeom>
        </p:spPr>
      </p:pic>
      <p:sp>
        <p:nvSpPr>
          <p:cNvPr id="3" name="Content Placeholder 2"/>
          <p:cNvSpPr>
            <a:spLocks noGrp="1"/>
          </p:cNvSpPr>
          <p:nvPr>
            <p:ph idx="1"/>
          </p:nvPr>
        </p:nvSpPr>
        <p:spPr>
          <a:xfrm>
            <a:off x="1057997" y="539477"/>
            <a:ext cx="1026707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5.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Nguyên</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tắc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tổ</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chức</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hoạt</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động</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2918269" y="1208182"/>
            <a:ext cx="6355452" cy="584775"/>
          </a:xfrm>
          <a:prstGeom prst="rect">
            <a:avLst/>
          </a:prstGeom>
          <a:noFill/>
        </p:spPr>
        <p:txBody>
          <a:bodyPr wrap="square">
            <a:spAutoFit/>
          </a:bodyPr>
          <a:lstStyle/>
          <a:p>
            <a:pPr marL="0" indent="0" algn="just">
              <a:buNone/>
            </a:pPr>
            <a:r>
              <a:rPr lang="vi-VN" sz="3200" b="1" i="1" dirty="0">
                <a:solidFill>
                  <a:srgbClr val="FFFF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Theo Điều 4 Luật Hòa giải ở cơ sở</a:t>
            </a:r>
          </a:p>
        </p:txBody>
      </p:sp>
      <p:sp>
        <p:nvSpPr>
          <p:cNvPr id="9" name="Rounded Rectangle 8"/>
          <p:cNvSpPr/>
          <p:nvPr/>
        </p:nvSpPr>
        <p:spPr>
          <a:xfrm>
            <a:off x="768679" y="2175367"/>
            <a:ext cx="10654633" cy="12536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just">
              <a:buNone/>
            </a:pPr>
            <a:r>
              <a:rPr lang="vi-VN" sz="2800" b="1" dirty="0">
                <a:solidFill>
                  <a:schemeClr val="tx1"/>
                </a:solidFill>
                <a:latin typeface="Times New Roman" panose="02020603050405020304" pitchFamily="18" charset="0"/>
                <a:cs typeface="Times New Roman" panose="02020603050405020304" pitchFamily="18" charset="0"/>
              </a:rPr>
              <a:t>đ) Nguyên tắc bảo đảm bình đẳng giới trong tổ chức và hoạt động hòa giải ở cơ sở</a:t>
            </a:r>
          </a:p>
        </p:txBody>
      </p:sp>
      <p:sp>
        <p:nvSpPr>
          <p:cNvPr id="11" name="Rounded Rectangle 10"/>
          <p:cNvSpPr/>
          <p:nvPr/>
        </p:nvSpPr>
        <p:spPr>
          <a:xfrm>
            <a:off x="768679" y="3923531"/>
            <a:ext cx="10654633" cy="172465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indent="0" algn="just">
              <a:buNone/>
            </a:pPr>
            <a:r>
              <a:rPr lang="vi-VN" sz="2800" b="1" dirty="0">
                <a:solidFill>
                  <a:schemeClr val="tx1"/>
                </a:solidFill>
                <a:latin typeface="Times New Roman" panose="02020603050405020304" pitchFamily="18" charset="0"/>
                <a:cs typeface="Times New Roman" panose="02020603050405020304" pitchFamily="18" charset="0"/>
              </a:rPr>
              <a:t>e) Nguyên tắc không lợi dụng hòa giải ở cơ sở để ngăn cản các bên liên quan bảo vệ quyền lợi của mình theo quy định của pháp luật hoặc trốn tránh việc xử lý vi phạm hành chính, xử lý về hình sự.</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0"/>
            <a:ext cx="10712956" cy="1094509"/>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 HÒA GIẢI VIÊN, TỔ HÒA GIẢI</a:t>
            </a:r>
            <a:br>
              <a:rPr lang="en-US" sz="3200" b="1">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r>
              <a:rPr lang="en-US" sz="3600" b="1">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1. Hòa giải viên</a:t>
            </a:r>
          </a:p>
          <a:p>
            <a:pPr marL="0" indent="0">
              <a:lnSpc>
                <a:spcPct val="100000"/>
              </a:lnSpc>
              <a:buNone/>
            </a:pP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6" name="Rounded Rectangle 15"/>
          <p:cNvSpPr/>
          <p:nvPr/>
        </p:nvSpPr>
        <p:spPr>
          <a:xfrm>
            <a:off x="304800" y="3574473"/>
            <a:ext cx="11156301" cy="3020291"/>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TextBox 16"/>
          <p:cNvSpPr txBox="1"/>
          <p:nvPr/>
        </p:nvSpPr>
        <p:spPr>
          <a:xfrm>
            <a:off x="568036" y="2479964"/>
            <a:ext cx="10893065" cy="4247317"/>
          </a:xfrm>
          <a:prstGeom prst="rect">
            <a:avLst/>
          </a:prstGeom>
          <a:noFill/>
        </p:spPr>
        <p:txBody>
          <a:bodyPr wrap="square" rtlCol="0">
            <a:spAutoFit/>
          </a:bodyPr>
          <a:lstStyle/>
          <a:p>
            <a:endParaRPr lang="vi-VN" sz="2800">
              <a:latin typeface="Times New Roman" panose="02020603050405020304" pitchFamily="18" charset="0"/>
              <a:cs typeface="Times New Roman" panose="02020603050405020304" pitchFamily="18" charset="0"/>
            </a:endParaRPr>
          </a:p>
          <a:p>
            <a:endParaRPr lang="vi-VN" sz="2800">
              <a:latin typeface="Times New Roman" panose="02020603050405020304" pitchFamily="18" charset="0"/>
              <a:cs typeface="Times New Roman" panose="02020603050405020304" pitchFamily="18" charset="0"/>
            </a:endParaRPr>
          </a:p>
          <a:p>
            <a:endParaRPr lang="vi-VN" sz="2800">
              <a:latin typeface="Times New Roman" panose="02020603050405020304" pitchFamily="18" charset="0"/>
              <a:cs typeface="Times New Roman" panose="02020603050405020304" pitchFamily="18" charset="0"/>
            </a:endParaRPr>
          </a:p>
          <a:p>
            <a:pPr algn="just"/>
            <a:r>
              <a:rPr lang="vi-VN" sz="2800">
                <a:solidFill>
                  <a:srgbClr val="FF0000"/>
                </a:solidFill>
                <a:latin typeface="Times New Roman" panose="02020603050405020304" pitchFamily="18" charset="0"/>
                <a:cs typeface="Times New Roman" panose="02020603050405020304" pitchFamily="18" charset="0"/>
              </a:rPr>
              <a:t>Theo Điều 7 Luật Hòa giải ở cơ sở</a:t>
            </a:r>
          </a:p>
          <a:p>
            <a:pPr algn="just"/>
            <a:r>
              <a:rPr lang="vi-VN" sz="2800">
                <a:latin typeface="Times New Roman" panose="02020603050405020304" pitchFamily="18" charset="0"/>
                <a:cs typeface="Times New Roman" panose="02020603050405020304" pitchFamily="18" charset="0"/>
              </a:rPr>
              <a:t>Người được bầu làm hòa giải viên phải là công dân Việt Nam thường trú tại cơ sở, tự nguyện tham gia hoạt động hòa giải và có các tiêu chuẩn sau đây:</a:t>
            </a:r>
          </a:p>
          <a:p>
            <a:pPr algn="just"/>
            <a:r>
              <a:rPr lang="vi-VN" sz="2800">
                <a:latin typeface="Times New Roman" panose="02020603050405020304" pitchFamily="18" charset="0"/>
                <a:cs typeface="Times New Roman" panose="02020603050405020304" pitchFamily="18" charset="0"/>
              </a:rPr>
              <a:t>1. Có phẩm chất đạo đức tốt; có uy tín trong cộng đồng dân cư;</a:t>
            </a:r>
          </a:p>
          <a:p>
            <a:pPr algn="just"/>
            <a:r>
              <a:rPr lang="vi-VN" sz="2800">
                <a:latin typeface="Times New Roman" panose="02020603050405020304" pitchFamily="18" charset="0"/>
                <a:cs typeface="Times New Roman" panose="02020603050405020304" pitchFamily="18" charset="0"/>
              </a:rPr>
              <a:t>2. Có khả năng thuyết phục, vận động nhân dân; có hiểu biết pháp luật.</a:t>
            </a:r>
          </a:p>
          <a:p>
            <a:endParaRPr lang="vi-VN"/>
          </a:p>
        </p:txBody>
      </p:sp>
      <p:sp>
        <p:nvSpPr>
          <p:cNvPr id="18" name="Rounded Rectangle 17"/>
          <p:cNvSpPr/>
          <p:nvPr/>
        </p:nvSpPr>
        <p:spPr>
          <a:xfrm>
            <a:off x="2022765" y="1745673"/>
            <a:ext cx="7495308" cy="73429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TextBox 18"/>
          <p:cNvSpPr txBox="1"/>
          <p:nvPr/>
        </p:nvSpPr>
        <p:spPr>
          <a:xfrm>
            <a:off x="2590800" y="1828800"/>
            <a:ext cx="6373091" cy="584775"/>
          </a:xfrm>
          <a:prstGeom prst="rect">
            <a:avLst/>
          </a:prstGeom>
          <a:noFill/>
        </p:spPr>
        <p:txBody>
          <a:bodyPr wrap="square" rtlCol="0">
            <a:spAutoFit/>
          </a:bodyPr>
          <a:lstStyle/>
          <a:p>
            <a:pPr algn="ctr"/>
            <a:r>
              <a:rPr lang="vi-VN" sz="3200">
                <a:latin typeface="+mj-lt"/>
                <a:ea typeface="Tahoma" panose="020B0604030504040204" pitchFamily="34" charset="0"/>
                <a:cs typeface="Tahoma" panose="020B0604030504040204" pitchFamily="34" charset="0"/>
              </a:rPr>
              <a:t>Tiêu chuẩn hòa giải viên</a:t>
            </a:r>
          </a:p>
        </p:txBody>
      </p:sp>
      <p:sp>
        <p:nvSpPr>
          <p:cNvPr id="20" name="Down Arrow 19"/>
          <p:cNvSpPr/>
          <p:nvPr/>
        </p:nvSpPr>
        <p:spPr>
          <a:xfrm>
            <a:off x="5100168" y="2479964"/>
            <a:ext cx="704887" cy="109450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276626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338540"/>
            <a:ext cx="10712956" cy="1420586"/>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382982" y="1648690"/>
            <a:ext cx="92409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ounded Rectangle 3"/>
          <p:cNvSpPr/>
          <p:nvPr/>
        </p:nvSpPr>
        <p:spPr>
          <a:xfrm>
            <a:off x="2216727" y="338540"/>
            <a:ext cx="9698181" cy="640862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p:cNvSpPr txBox="1"/>
          <p:nvPr/>
        </p:nvSpPr>
        <p:spPr>
          <a:xfrm>
            <a:off x="1233054" y="2330555"/>
            <a:ext cx="9836728" cy="4161197"/>
          </a:xfrm>
          <a:prstGeom prst="rect">
            <a:avLst/>
          </a:prstGeom>
          <a:noFill/>
        </p:spPr>
        <p:txBody>
          <a:bodyPr wrap="square" rtlCol="0">
            <a:spAutoFit/>
          </a:bodyPr>
          <a:lstStyle/>
          <a:p>
            <a:endParaRPr lang="vi-VN"/>
          </a:p>
        </p:txBody>
      </p:sp>
      <p:sp>
        <p:nvSpPr>
          <p:cNvPr id="6" name="Rounded Rectangle 5"/>
          <p:cNvSpPr/>
          <p:nvPr/>
        </p:nvSpPr>
        <p:spPr>
          <a:xfrm>
            <a:off x="332510" y="2036619"/>
            <a:ext cx="2175164" cy="2036617"/>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623455" y="2189018"/>
            <a:ext cx="1884218" cy="1569660"/>
          </a:xfrm>
          <a:prstGeom prst="rect">
            <a:avLst/>
          </a:prstGeom>
          <a:noFill/>
        </p:spPr>
        <p:txBody>
          <a:bodyPr wrap="square" rtlCol="0">
            <a:spAutoFit/>
          </a:bodyPr>
          <a:lstStyle/>
          <a:p>
            <a:r>
              <a:rPr lang="en-US" sz="3200">
                <a:latin typeface="Times New Roman" panose="02020603050405020304" pitchFamily="18" charset="0"/>
                <a:ea typeface="Tahoma" panose="020B0604030504040204" pitchFamily="34" charset="0"/>
                <a:cs typeface="Times New Roman" panose="02020603050405020304" pitchFamily="18" charset="0"/>
              </a:rPr>
              <a:t>Quyền của hòa giải viên</a:t>
            </a:r>
            <a:endParaRPr lang="vi-VN" sz="3200">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p:cNvSpPr txBox="1"/>
          <p:nvPr/>
        </p:nvSpPr>
        <p:spPr>
          <a:xfrm>
            <a:off x="2840184" y="595745"/>
            <a:ext cx="8801026" cy="6278642"/>
          </a:xfrm>
          <a:prstGeom prst="rect">
            <a:avLst/>
          </a:prstGeom>
          <a:noFill/>
        </p:spPr>
        <p:txBody>
          <a:bodyPr wrap="square" rtlCol="0">
            <a:spAutoFit/>
          </a:bodyPr>
          <a:lstStyle/>
          <a:p>
            <a:pPr algn="just"/>
            <a:r>
              <a:rPr lang="vi-VN" sz="2400">
                <a:solidFill>
                  <a:srgbClr val="FF0000"/>
                </a:solidFill>
                <a:latin typeface="+mj-lt"/>
              </a:rPr>
              <a:t>Theo Điều 9 Luật Hòa giải ở cơ sở</a:t>
            </a:r>
          </a:p>
          <a:p>
            <a:pPr algn="just"/>
            <a:r>
              <a:rPr lang="vi-VN" sz="2400">
                <a:latin typeface="+mj-lt"/>
              </a:rPr>
              <a:t>1. Thực hiện hoạt động hòa giải ở cơ sở.</a:t>
            </a:r>
          </a:p>
          <a:p>
            <a:pPr algn="just"/>
            <a:r>
              <a:rPr lang="vi-VN" sz="2400">
                <a:latin typeface="+mj-lt"/>
              </a:rPr>
              <a:t>2. Đề nghị các bên có liên quan cung cấp tài liệu, thông tin liên quan đến vụ, việc hòa giải.</a:t>
            </a:r>
          </a:p>
          <a:p>
            <a:pPr algn="just"/>
            <a:r>
              <a:rPr lang="vi-VN" sz="2400">
                <a:latin typeface="+mj-lt"/>
              </a:rPr>
              <a:t>3. Tham gia sinh hoạt, thảo luận và quyết định nội dung, phương thức hoạt động của tổ hòa giải.</a:t>
            </a:r>
          </a:p>
          <a:p>
            <a:pPr algn="just"/>
            <a:r>
              <a:rPr lang="vi-VN" sz="2400">
                <a:latin typeface="+mj-lt"/>
              </a:rPr>
              <a:t>4. Được bồi dưỡng kiến thức pháp luật, nghiệp vụ và kỹ năng hòa giải; được cung cấp tài liệu liên quan đến hoạt động hòa giải.</a:t>
            </a:r>
          </a:p>
          <a:p>
            <a:pPr algn="just"/>
            <a:r>
              <a:rPr lang="vi-VN" sz="2400">
                <a:latin typeface="+mj-lt"/>
              </a:rPr>
              <a:t>5. Hưởng thù lao theo vụ, việc khi thực hiện hòa giải.</a:t>
            </a:r>
          </a:p>
          <a:p>
            <a:pPr algn="just"/>
            <a:r>
              <a:rPr lang="vi-VN" sz="2400">
                <a:latin typeface="+mj-lt"/>
              </a:rPr>
              <a:t>6. Được khen thưởng theo quy định của pháp luật về thi đua, khen thưởng.</a:t>
            </a:r>
          </a:p>
          <a:p>
            <a:pPr algn="just"/>
            <a:r>
              <a:rPr lang="vi-VN" sz="2400">
                <a:latin typeface="+mj-lt"/>
              </a:rPr>
              <a:t>7. Được hỗ trợ, tạo điều kiện để khắc phục hậu quả nếu gặp tai nạn hoặc rủi ro ảnh hưởng đến sức khỏe, tính mạng trong khi thực hiện hoạt động hòa giải.</a:t>
            </a:r>
          </a:p>
          <a:p>
            <a:pPr algn="just"/>
            <a:r>
              <a:rPr lang="vi-VN" sz="2400">
                <a:latin typeface="+mj-lt"/>
              </a:rPr>
              <a:t>8. Kiến nghị, đề xuất về các vấn đề liên quan đến hoạt động hòa giải.</a:t>
            </a:r>
          </a:p>
          <a:p>
            <a:pPr algn="just"/>
            <a:r>
              <a:rPr lang="vi-VN" sz="2400">
                <a:latin typeface="+mj-lt"/>
              </a:rPr>
              <a:t>9. Chính phủ quy định chi tiết khoản 5 và khoản 7 Điều này.</a:t>
            </a:r>
          </a:p>
          <a:p>
            <a:endParaRPr lang="vi-VN"/>
          </a:p>
        </p:txBody>
      </p:sp>
    </p:spTree>
    <p:extLst>
      <p:ext uri="{BB962C8B-B14F-4D97-AF65-F5344CB8AC3E}">
        <p14:creationId xmlns:p14="http://schemas.microsoft.com/office/powerpoint/2010/main" val="183243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0" y="0"/>
            <a:ext cx="12191999" cy="696883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338540"/>
            <a:ext cx="10712956" cy="1420586"/>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382982" y="1648690"/>
            <a:ext cx="92409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ounded Rectangle 4"/>
          <p:cNvSpPr/>
          <p:nvPr/>
        </p:nvSpPr>
        <p:spPr>
          <a:xfrm>
            <a:off x="2382982" y="152400"/>
            <a:ext cx="9518073" cy="6348007"/>
          </a:xfrm>
          <a:prstGeom prst="round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ounded Rectangle 5"/>
          <p:cNvSpPr/>
          <p:nvPr/>
        </p:nvSpPr>
        <p:spPr>
          <a:xfrm>
            <a:off x="431188" y="2097666"/>
            <a:ext cx="2268752" cy="244420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2840181" y="498764"/>
            <a:ext cx="8911866" cy="6370975"/>
          </a:xfrm>
          <a:prstGeom prst="rect">
            <a:avLst/>
          </a:prstGeom>
          <a:noFill/>
        </p:spPr>
        <p:txBody>
          <a:bodyPr wrap="square" rtlCol="0">
            <a:spAutoFit/>
          </a:bodyPr>
          <a:lstStyle/>
          <a:p>
            <a:pPr algn="just"/>
            <a:r>
              <a:rPr lang="vi-VN" sz="2400">
                <a:solidFill>
                  <a:srgbClr val="FF0000"/>
                </a:solidFill>
                <a:latin typeface="+mj-lt"/>
              </a:rPr>
              <a:t>Theo Điều 10 Luật Hòa giải ở cơ sở</a:t>
            </a:r>
          </a:p>
          <a:p>
            <a:pPr algn="just"/>
            <a:r>
              <a:rPr lang="vi-VN" sz="2400">
                <a:latin typeface="+mj-lt"/>
              </a:rPr>
              <a:t>1. Thực hiện hòa giải khi có căn cứ theo quy định tại Điều 16 của Luật này.</a:t>
            </a:r>
          </a:p>
          <a:p>
            <a:pPr algn="just"/>
            <a:r>
              <a:rPr lang="vi-VN" sz="2400">
                <a:latin typeface="+mj-lt"/>
              </a:rPr>
              <a:t>2. Tuân thủ các nguyên tắc quy định tại Điều 4 của Luật này.</a:t>
            </a:r>
          </a:p>
          <a:p>
            <a:pPr algn="just"/>
            <a:r>
              <a:rPr lang="vi-VN" sz="2400">
                <a:latin typeface="+mj-lt"/>
              </a:rPr>
              <a:t>3. Từ chối tiến hành hòa giải nếu bản thân có quyền lợi và nghĩa vụ liên quan đến vụ, việc hòa giải hoặc vì lý do khác dẫn đến không thể bảo đảm khách quan, công bằng trong hòa giải.</a:t>
            </a:r>
          </a:p>
          <a:p>
            <a:pPr algn="just"/>
            <a:r>
              <a:rPr lang="vi-VN" sz="2400">
                <a:latin typeface="+mj-lt"/>
              </a:rPr>
              <a:t>4. Thông báo kịp thời cho tổ trưởng tổ hòa giải để báo cáo Chủ tịch Ủy ban nhân dân cấp xã có biện pháp phòng ngừa trong trường hợp thấy mâu thuẫn, tranh chấp nghiêm trọng có thể dẫn đến hành vi bạo lực gây ảnh hưởng đến sức khoẻ, tính mạng của các bên hoặc gây mất trật tự công cộng.</a:t>
            </a:r>
          </a:p>
          <a:p>
            <a:pPr algn="just"/>
            <a:r>
              <a:rPr lang="vi-VN" sz="2400">
                <a:latin typeface="+mj-lt"/>
              </a:rPr>
              <a:t>5. Thông báo kịp thời cho tổ trưởng tổ hòa giải để báo cáo cơ quan có thẩm quyền xử lý trong trường hợp phát hiện mâu thuẫn, tranh chấp có dấu hiệu vi phạm pháp luật về xử lý vi phạm hành chính hoặc pháp luật về hình sự.</a:t>
            </a:r>
          </a:p>
          <a:p>
            <a:endParaRPr lang="vi-VN" sz="2400">
              <a:latin typeface="+mj-lt"/>
            </a:endParaRPr>
          </a:p>
        </p:txBody>
      </p:sp>
      <p:sp>
        <p:nvSpPr>
          <p:cNvPr id="10" name="TextBox 9"/>
          <p:cNvSpPr txBox="1"/>
          <p:nvPr/>
        </p:nvSpPr>
        <p:spPr>
          <a:xfrm>
            <a:off x="637309" y="2447421"/>
            <a:ext cx="1911928" cy="1569660"/>
          </a:xfrm>
          <a:prstGeom prst="rect">
            <a:avLst/>
          </a:prstGeom>
          <a:noFill/>
        </p:spPr>
        <p:txBody>
          <a:bodyPr wrap="square" rtlCol="0">
            <a:spAutoFit/>
          </a:bodyPr>
          <a:lstStyle/>
          <a:p>
            <a:r>
              <a:rPr lang="vi-VN" sz="3200">
                <a:latin typeface="+mj-lt"/>
                <a:ea typeface="Tahoma" panose="020B0604030504040204" pitchFamily="34" charset="0"/>
                <a:cs typeface="Tahoma" panose="020B0604030504040204" pitchFamily="34" charset="0"/>
              </a:rPr>
              <a:t>Nghĩa vụ của hòa giải viên</a:t>
            </a:r>
          </a:p>
        </p:txBody>
      </p:sp>
    </p:spTree>
    <p:extLst>
      <p:ext uri="{BB962C8B-B14F-4D97-AF65-F5344CB8AC3E}">
        <p14:creationId xmlns:p14="http://schemas.microsoft.com/office/powerpoint/2010/main" val="8832836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40366"/>
            <a:ext cx="10712956" cy="1718760"/>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lnSpc>
                <a:spcPct val="100000"/>
              </a:lnSpc>
              <a:buNone/>
            </a:pPr>
            <a:r>
              <a:rPr lang="en-US" sz="4000" b="1">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BỐ CỤC CỦA LUẬT HÒA GIẢI Ở CƠ SỞ</a:t>
            </a:r>
            <a:endParaRPr lang="vi-VN" sz="40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484909" y="1648690"/>
            <a:ext cx="11346873" cy="3600986"/>
          </a:xfrm>
          <a:prstGeom prst="rect">
            <a:avLst/>
          </a:prstGeom>
          <a:noFill/>
        </p:spPr>
        <p:txBody>
          <a:bodyPr wrap="square" rtlCol="0">
            <a:spAutoFit/>
          </a:bodyPr>
          <a:lstStyle/>
          <a:p>
            <a:endParaRPr lang="en-US"/>
          </a:p>
          <a:p>
            <a:endParaRPr lang="en-US"/>
          </a:p>
          <a:p>
            <a:pPr algn="just"/>
            <a:r>
              <a:rPr lang="en-US" sz="3200" b="1">
                <a:solidFill>
                  <a:schemeClr val="bg1"/>
                </a:solidFill>
                <a:latin typeface="Times New Roman" panose="02020603050405020304" pitchFamily="18" charset="0"/>
                <a:cs typeface="Times New Roman" panose="02020603050405020304" pitchFamily="18" charset="0"/>
              </a:rPr>
              <a:t>Chương 1: Những quy định chung( Từ Điều 1 đến Điều 6)</a:t>
            </a:r>
          </a:p>
          <a:p>
            <a:pPr algn="just"/>
            <a:r>
              <a:rPr lang="en-US" sz="3200" b="1">
                <a:solidFill>
                  <a:schemeClr val="bg1"/>
                </a:solidFill>
                <a:latin typeface="Times New Roman" panose="02020603050405020304" pitchFamily="18" charset="0"/>
                <a:cs typeface="Times New Roman" panose="02020603050405020304" pitchFamily="18" charset="0"/>
              </a:rPr>
              <a:t>Chương 2: Hòa giải viên, Tổ hòa giải(Từ Điều 7 đến Điều 15)</a:t>
            </a:r>
          </a:p>
          <a:p>
            <a:pPr algn="just"/>
            <a:r>
              <a:rPr lang="en-US" sz="3200" b="1">
                <a:solidFill>
                  <a:schemeClr val="bg1"/>
                </a:solidFill>
                <a:latin typeface="Times New Roman" panose="02020603050405020304" pitchFamily="18" charset="0"/>
                <a:cs typeface="Times New Roman" panose="02020603050405020304" pitchFamily="18" charset="0"/>
              </a:rPr>
              <a:t>Chương 3: Hoạt động hòa giải ở cơ sở( Từ Điều 16 đến Điều 27 )</a:t>
            </a:r>
          </a:p>
          <a:p>
            <a:pPr algn="just"/>
            <a:r>
              <a:rPr lang="en-US" sz="3200" b="1">
                <a:solidFill>
                  <a:schemeClr val="bg1"/>
                </a:solidFill>
                <a:latin typeface="Times New Roman" panose="02020603050405020304" pitchFamily="18" charset="0"/>
                <a:cs typeface="Times New Roman" panose="02020603050405020304" pitchFamily="18" charset="0"/>
              </a:rPr>
              <a:t>Chương 4: Trách nhiệm của cơ quan, tổ chức trong hoạt động hòa giải ở cơ sở( Từ Điều 28 đến Điều 30)</a:t>
            </a:r>
          </a:p>
          <a:p>
            <a:pPr algn="just"/>
            <a:r>
              <a:rPr lang="en-US" sz="3200" b="1">
                <a:solidFill>
                  <a:schemeClr val="bg1"/>
                </a:solidFill>
                <a:latin typeface="Times New Roman" panose="02020603050405020304" pitchFamily="18" charset="0"/>
                <a:cs typeface="Times New Roman" panose="02020603050405020304" pitchFamily="18" charset="0"/>
              </a:rPr>
              <a:t>Chương 5: Điều khoản thi hành(Từ Điều 31 đến Điều 33)</a:t>
            </a:r>
            <a:endParaRPr lang="vi-VN" sz="32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63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13855"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04800" y="338540"/>
            <a:ext cx="4128655" cy="1420586"/>
          </a:xfrm>
        </p:spPr>
        <p:txBody>
          <a:bodyPr>
            <a:noAutofit/>
          </a:bodyPr>
          <a:lstStyle/>
          <a:p>
            <a:pPr marL="0" indent="0" algn="ctr">
              <a:lnSpc>
                <a:spcPct val="100000"/>
              </a:lnSpc>
              <a:buNone/>
            </a:pPr>
            <a:r>
              <a:rPr lang="vi-VN" sz="3600" b="1">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2. Tổ hòa giải</a:t>
            </a:r>
            <a:endParaRPr lang="en-US" sz="3600" b="1">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382982" y="1648690"/>
            <a:ext cx="92409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ounded Rectangle 3"/>
          <p:cNvSpPr/>
          <p:nvPr/>
        </p:nvSpPr>
        <p:spPr>
          <a:xfrm>
            <a:off x="277092" y="2327162"/>
            <a:ext cx="11346872" cy="3602583"/>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ounded Rectangle 4"/>
          <p:cNvSpPr/>
          <p:nvPr/>
        </p:nvSpPr>
        <p:spPr>
          <a:xfrm>
            <a:off x="2244436" y="955964"/>
            <a:ext cx="7744691" cy="913597"/>
          </a:xfrm>
          <a:prstGeom prst="roundRect">
            <a:avLst/>
          </a:prstGeom>
          <a:solidFill>
            <a:srgbClr val="FBB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extBox 5"/>
          <p:cNvSpPr txBox="1"/>
          <p:nvPr/>
        </p:nvSpPr>
        <p:spPr>
          <a:xfrm>
            <a:off x="2473036" y="1174351"/>
            <a:ext cx="7273637" cy="584775"/>
          </a:xfrm>
          <a:prstGeom prst="rect">
            <a:avLst/>
          </a:prstGeom>
          <a:noFill/>
        </p:spPr>
        <p:txBody>
          <a:bodyPr wrap="square" rtlCol="0">
            <a:spAutoFit/>
          </a:bodyPr>
          <a:lstStyle/>
          <a:p>
            <a:pPr algn="ctr"/>
            <a:r>
              <a:rPr lang="vi-VN" sz="3200">
                <a:latin typeface="+mj-lt"/>
                <a:ea typeface="Tahoma" panose="020B0604030504040204" pitchFamily="34" charset="0"/>
                <a:cs typeface="Tahoma" panose="020B0604030504040204" pitchFamily="34" charset="0"/>
              </a:rPr>
              <a:t>Trách nhiệm của tổ hòa giải</a:t>
            </a:r>
          </a:p>
        </p:txBody>
      </p:sp>
      <p:sp>
        <p:nvSpPr>
          <p:cNvPr id="8" name="Down Arrow 7"/>
          <p:cNvSpPr/>
          <p:nvPr/>
        </p:nvSpPr>
        <p:spPr>
          <a:xfrm>
            <a:off x="5527964" y="1869560"/>
            <a:ext cx="581891" cy="45760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p:cNvSpPr txBox="1"/>
          <p:nvPr/>
        </p:nvSpPr>
        <p:spPr>
          <a:xfrm>
            <a:off x="817418" y="2549236"/>
            <a:ext cx="10307782" cy="3170099"/>
          </a:xfrm>
          <a:prstGeom prst="rect">
            <a:avLst/>
          </a:prstGeom>
          <a:noFill/>
        </p:spPr>
        <p:txBody>
          <a:bodyPr wrap="square" rtlCol="0">
            <a:spAutoFit/>
          </a:bodyPr>
          <a:lstStyle/>
          <a:p>
            <a:pPr algn="just"/>
            <a:r>
              <a:rPr lang="vi-VN" sz="2000">
                <a:solidFill>
                  <a:srgbClr val="FF0000"/>
                </a:solidFill>
                <a:latin typeface="+mj-lt"/>
              </a:rPr>
              <a:t>Theo Điều 13 Luật Hòa giải ở cơ sở</a:t>
            </a:r>
          </a:p>
          <a:p>
            <a:pPr algn="just"/>
            <a:r>
              <a:rPr lang="vi-VN" sz="2000">
                <a:latin typeface="+mj-lt"/>
              </a:rPr>
              <a:t>1. Tổ chức thực hiện hòa giải.</a:t>
            </a:r>
          </a:p>
          <a:p>
            <a:pPr algn="just"/>
            <a:r>
              <a:rPr lang="vi-VN" sz="2000">
                <a:latin typeface="+mj-lt"/>
              </a:rPr>
              <a:t>2. Tổ chức trao đổi kinh nghiệm, thảo luận các giải pháp để tiến hành hòa giải vụ, việc phức tạp.</a:t>
            </a:r>
          </a:p>
          <a:p>
            <a:pPr algn="just"/>
            <a:r>
              <a:rPr lang="vi-VN" sz="2000">
                <a:latin typeface="+mj-lt"/>
              </a:rPr>
              <a:t>3. Phối hợp với Ban công tác Mặt trận, Chi hội phụ nữ, Chi đoàn thanh niên, Chi hội cựu chiến binh, Chi hội nông dân, Chi hội người cao tuổi, các tổ hòa giải và tổ chức, cá nhân khác trong hoạt động hòa giải ở cơ sở.</a:t>
            </a:r>
          </a:p>
          <a:p>
            <a:pPr algn="just"/>
            <a:r>
              <a:rPr lang="vi-VN" sz="2000">
                <a:latin typeface="+mj-lt"/>
              </a:rPr>
              <a:t>4. Kiến nghị với Ủy ban Mặt trận Tổ quốc Việt Nam cấp xã, Uỷ ban nhân dân cấp xã về hoạt động hòa giải ở cơ sở, các điều kiện cần thiết cho hoạt động hòa giải ở cơ sở.</a:t>
            </a:r>
          </a:p>
          <a:p>
            <a:pPr algn="just"/>
            <a:r>
              <a:rPr lang="vi-VN" sz="2000">
                <a:latin typeface="+mj-lt"/>
              </a:rPr>
              <a:t>5. Đề nghị khen thưởng tổ hòa giải, hòa giải viên có thành tích xuất sắc trong công tác hòa giải.</a:t>
            </a:r>
          </a:p>
          <a:p>
            <a:endParaRPr lang="vi-VN" sz="2000">
              <a:latin typeface="+mj-lt"/>
            </a:endParaRPr>
          </a:p>
        </p:txBody>
      </p:sp>
    </p:spTree>
    <p:extLst>
      <p:ext uri="{BB962C8B-B14F-4D97-AF65-F5344CB8AC3E}">
        <p14:creationId xmlns:p14="http://schemas.microsoft.com/office/powerpoint/2010/main" val="703185330"/>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0" y="0"/>
            <a:ext cx="12191999" cy="69342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338540"/>
            <a:ext cx="10712956" cy="1420586"/>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382982" y="1648690"/>
            <a:ext cx="92409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ounded Rectangle 3"/>
          <p:cNvSpPr/>
          <p:nvPr/>
        </p:nvSpPr>
        <p:spPr>
          <a:xfrm>
            <a:off x="2189018" y="665017"/>
            <a:ext cx="9684328" cy="54864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p:cNvSpPr txBox="1"/>
          <p:nvPr/>
        </p:nvSpPr>
        <p:spPr>
          <a:xfrm>
            <a:off x="1163782" y="2175164"/>
            <a:ext cx="10127673" cy="369332"/>
          </a:xfrm>
          <a:prstGeom prst="rect">
            <a:avLst/>
          </a:prstGeom>
          <a:noFill/>
        </p:spPr>
        <p:txBody>
          <a:bodyPr wrap="square" rtlCol="0">
            <a:spAutoFit/>
          </a:bodyPr>
          <a:lstStyle/>
          <a:p>
            <a:endParaRPr lang="vi-VN">
              <a:latin typeface="+mj-lt"/>
            </a:endParaRPr>
          </a:p>
        </p:txBody>
      </p:sp>
      <p:sp>
        <p:nvSpPr>
          <p:cNvPr id="6" name="TextBox 5"/>
          <p:cNvSpPr txBox="1"/>
          <p:nvPr/>
        </p:nvSpPr>
        <p:spPr>
          <a:xfrm>
            <a:off x="2424544" y="540327"/>
            <a:ext cx="9199419" cy="5324535"/>
          </a:xfrm>
          <a:prstGeom prst="rect">
            <a:avLst/>
          </a:prstGeom>
          <a:noFill/>
        </p:spPr>
        <p:txBody>
          <a:bodyPr wrap="square" rtlCol="0">
            <a:spAutoFit/>
          </a:bodyPr>
          <a:lstStyle/>
          <a:p>
            <a:pPr algn="just"/>
            <a:endParaRPr lang="vi-VN" sz="2000">
              <a:latin typeface="+mj-lt"/>
            </a:endParaRPr>
          </a:p>
          <a:p>
            <a:pPr algn="just"/>
            <a:endParaRPr lang="vi-VN" sz="2000">
              <a:latin typeface="+mj-lt"/>
            </a:endParaRPr>
          </a:p>
          <a:p>
            <a:pPr algn="just"/>
            <a:r>
              <a:rPr lang="vi-VN" sz="2000">
                <a:solidFill>
                  <a:srgbClr val="FF0000"/>
                </a:solidFill>
                <a:latin typeface="+mj-lt"/>
              </a:rPr>
              <a:t>Theo Điều 15 Luật Hòa giải ở cơ sở</a:t>
            </a:r>
          </a:p>
          <a:p>
            <a:pPr algn="just"/>
            <a:r>
              <a:rPr lang="vi-VN" sz="2000">
                <a:latin typeface="+mj-lt"/>
              </a:rPr>
              <a:t>1. Phân công, phối hợp hoạt động của các hòa giải viên.</a:t>
            </a:r>
          </a:p>
          <a:p>
            <a:pPr algn="just"/>
            <a:r>
              <a:rPr lang="vi-VN" sz="2000">
                <a:latin typeface="+mj-lt"/>
              </a:rPr>
              <a:t>2. Đại diện cho tổ hòa giải trong quan hệ với Trưởng ban công tác Mặt trận, trưởng thôn, tổ trưởng tổ dân phố và cơ quan, tổ chức, cá nhân khác trong thực hiện trách nhiệm của tổ hòa giải.</a:t>
            </a:r>
          </a:p>
          <a:p>
            <a:pPr algn="just"/>
            <a:r>
              <a:rPr lang="vi-VN" sz="2000">
                <a:latin typeface="+mj-lt"/>
              </a:rPr>
              <a:t>3. Đề nghị cho thôi làm hòa giải viên theo quy định tại khoản 2 Điều 11 của Luật này.</a:t>
            </a:r>
          </a:p>
          <a:p>
            <a:pPr algn="just"/>
            <a:r>
              <a:rPr lang="vi-VN" sz="2000">
                <a:latin typeface="+mj-lt"/>
              </a:rPr>
              <a:t>4. Báo cáo kịp thời với Chủ tịch Ủy ban nhân dân cấp xã và cơ quan có thẩm quyền về các vụ, việc theo quy định tại khoản 4 và khoản 5 Điều 10 của Luật này.</a:t>
            </a:r>
          </a:p>
          <a:p>
            <a:pPr algn="just"/>
            <a:r>
              <a:rPr lang="vi-VN" sz="2000">
                <a:latin typeface="+mj-lt"/>
              </a:rPr>
              <a:t>5. Báo cáo hằng năm và báo cáo đột xuất về tổ chức và hoạt động của tổ hòa giải với Ủy ban nhân dân, Ban thường trực Ủy ban Mặt trận Tổ quốc Việt Nam cấp xã.</a:t>
            </a:r>
          </a:p>
          <a:p>
            <a:pPr algn="just"/>
            <a:r>
              <a:rPr lang="vi-VN" sz="2000">
                <a:latin typeface="+mj-lt"/>
              </a:rPr>
              <a:t>6. Phối hợp với tổ trưởng tổ hòa giải khác để trao đổi kinh nghiệm hoặc tiến hành hòa giải những vụ, việc liên quan đến các thôn, tổ dân phố khác nhau.</a:t>
            </a:r>
          </a:p>
          <a:p>
            <a:pPr algn="just"/>
            <a:r>
              <a:rPr lang="vi-VN" sz="2000">
                <a:latin typeface="+mj-lt"/>
              </a:rPr>
              <a:t>7. Có các quyền, nghĩa vụ của hòa giải viên quy định tại Điều 9 và Điều 10 của Luật này.</a:t>
            </a:r>
          </a:p>
          <a:p>
            <a:pPr algn="just"/>
            <a:endParaRPr lang="vi-VN" sz="2000"/>
          </a:p>
        </p:txBody>
      </p:sp>
      <p:sp>
        <p:nvSpPr>
          <p:cNvPr id="7" name="Rounded Rectangle 6"/>
          <p:cNvSpPr/>
          <p:nvPr/>
        </p:nvSpPr>
        <p:spPr>
          <a:xfrm>
            <a:off x="13854" y="2097666"/>
            <a:ext cx="1676401" cy="2430100"/>
          </a:xfrm>
          <a:prstGeom prst="roundRect">
            <a:avLst/>
          </a:prstGeom>
          <a:solidFill>
            <a:srgbClr val="99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p:cNvSpPr txBox="1"/>
          <p:nvPr/>
        </p:nvSpPr>
        <p:spPr>
          <a:xfrm>
            <a:off x="110836" y="540327"/>
            <a:ext cx="1579419" cy="3785652"/>
          </a:xfrm>
          <a:prstGeom prst="rect">
            <a:avLst/>
          </a:prstGeom>
          <a:noFill/>
        </p:spPr>
        <p:txBody>
          <a:bodyPr wrap="square" rtlCol="0">
            <a:spAutoFit/>
          </a:bodyPr>
          <a:lstStyle/>
          <a:p>
            <a:endParaRPr lang="vi-VN" sz="2000">
              <a:latin typeface="+mj-lt"/>
            </a:endParaRPr>
          </a:p>
          <a:p>
            <a:endParaRPr lang="vi-VN" sz="2000">
              <a:latin typeface="+mj-lt"/>
            </a:endParaRPr>
          </a:p>
          <a:p>
            <a:endParaRPr lang="vi-VN" sz="2000">
              <a:latin typeface="+mj-lt"/>
            </a:endParaRPr>
          </a:p>
          <a:p>
            <a:endParaRPr lang="vi-VN" sz="2000">
              <a:latin typeface="+mj-lt"/>
            </a:endParaRPr>
          </a:p>
          <a:p>
            <a:endParaRPr lang="vi-VN" sz="2000">
              <a:latin typeface="+mj-lt"/>
            </a:endParaRPr>
          </a:p>
          <a:p>
            <a:endParaRPr lang="vi-VN" sz="2000">
              <a:latin typeface="+mj-lt"/>
            </a:endParaRPr>
          </a:p>
          <a:p>
            <a:r>
              <a:rPr lang="vi-VN" sz="2000">
                <a:latin typeface="+mj-lt"/>
              </a:rPr>
              <a:t>QUYỀN VÀ NGHĨA VỤ CỦA TỔ TRƯỞNG TỔ HÒA GIẢI</a:t>
            </a:r>
          </a:p>
        </p:txBody>
      </p:sp>
      <p:sp>
        <p:nvSpPr>
          <p:cNvPr id="22" name="Right Arrow 21"/>
          <p:cNvSpPr/>
          <p:nvPr/>
        </p:nvSpPr>
        <p:spPr>
          <a:xfrm>
            <a:off x="1690255" y="3158836"/>
            <a:ext cx="498763" cy="31865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234839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6928" y="53675"/>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48145" y="338540"/>
            <a:ext cx="10712956" cy="1420586"/>
          </a:xfrm>
        </p:spPr>
        <p:txBody>
          <a:bodyPr>
            <a:noAutofit/>
          </a:bodyPr>
          <a:lstStyle/>
          <a:p>
            <a:pPr marL="0" indent="0" algn="ctr">
              <a:lnSpc>
                <a:spcPct val="100000"/>
              </a:lnSpc>
              <a:buNone/>
            </a:pPr>
            <a:endParaRPr lang="en-US" sz="300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1163782" y="2175164"/>
            <a:ext cx="101276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 name="TextBox 8"/>
          <p:cNvSpPr txBox="1"/>
          <p:nvPr/>
        </p:nvSpPr>
        <p:spPr>
          <a:xfrm>
            <a:off x="124689" y="338540"/>
            <a:ext cx="11901055" cy="1077218"/>
          </a:xfrm>
          <a:prstGeom prst="rect">
            <a:avLst/>
          </a:prstGeom>
          <a:noFill/>
        </p:spPr>
        <p:txBody>
          <a:bodyPr wrap="square" rtlCol="0">
            <a:spAutoFit/>
          </a:bodyPr>
          <a:lstStyle/>
          <a:p>
            <a:r>
              <a:rPr lang="vi-VN" sz="3200" b="1">
                <a:solidFill>
                  <a:srgbClr val="FFFF00"/>
                </a:solidFill>
                <a:latin typeface="Tahoma" panose="020B0604030504040204" pitchFamily="34" charset="0"/>
                <a:ea typeface="Tahoma" panose="020B0604030504040204" pitchFamily="34" charset="0"/>
                <a:cs typeface="Tahoma" panose="020B0604030504040204" pitchFamily="34" charset="0"/>
              </a:rPr>
              <a:t>III. TRÁCH NHIỆM CỦA ỦY BAN NHÂN DÂN CẤP XÃ, PHƯỜNG</a:t>
            </a:r>
            <a:endParaRPr lang="vi-VN" sz="3200">
              <a:solidFill>
                <a:srgbClr val="FFFF00"/>
              </a:solidFill>
              <a:latin typeface="+mj-lt"/>
              <a:ea typeface="Tahoma" panose="020B0604030504040204" pitchFamily="34" charset="0"/>
              <a:cs typeface="Tahoma" panose="020B0604030504040204" pitchFamily="34" charset="0"/>
            </a:endParaRPr>
          </a:p>
        </p:txBody>
      </p:sp>
      <p:sp>
        <p:nvSpPr>
          <p:cNvPr id="32" name="Oval 31"/>
          <p:cNvSpPr/>
          <p:nvPr/>
        </p:nvSpPr>
        <p:spPr>
          <a:xfrm>
            <a:off x="2147455" y="1254353"/>
            <a:ext cx="8285018" cy="5264728"/>
          </a:xfrm>
          <a:prstGeom prst="ellipse">
            <a:avLst/>
          </a:prstGeom>
          <a:solidFill>
            <a:srgbClr val="CC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3" name="TextBox 32"/>
          <p:cNvSpPr txBox="1"/>
          <p:nvPr/>
        </p:nvSpPr>
        <p:spPr>
          <a:xfrm>
            <a:off x="4114800" y="1759126"/>
            <a:ext cx="4641273" cy="4247317"/>
          </a:xfrm>
          <a:prstGeom prst="rect">
            <a:avLst/>
          </a:prstGeom>
          <a:noFill/>
        </p:spPr>
        <p:txBody>
          <a:bodyPr wrap="square" rtlCol="0">
            <a:spAutoFit/>
          </a:bodyPr>
          <a:lstStyle/>
          <a:p>
            <a:pPr algn="just"/>
            <a:r>
              <a:rPr lang="vi-VN">
                <a:solidFill>
                  <a:srgbClr val="FF0000"/>
                </a:solidFill>
                <a:latin typeface="+mj-lt"/>
              </a:rPr>
              <a:t>Theo Điều 29 Luật Hòa giải ở cơ sở</a:t>
            </a:r>
          </a:p>
          <a:p>
            <a:pPr algn="just"/>
            <a:r>
              <a:rPr lang="vi-VN">
                <a:latin typeface="+mj-lt"/>
              </a:rPr>
              <a:t>Ủy ban nhân dân cấp xã có trách nhiệm:</a:t>
            </a:r>
          </a:p>
          <a:p>
            <a:pPr algn="just"/>
            <a:r>
              <a:rPr lang="vi-VN">
                <a:latin typeface="+mj-lt"/>
              </a:rPr>
              <a:t>a) Chủ trì, phối hợp với Ủy ban Mặt trận Tổ quốc Việt Nam cùng cấp tổ chức thực hiện các văn bản pháp luật về hòa giải ở cơ sở; xây dựng dự toán kinh phí hỗ trợ cho hoạt động hòa giải; thành lập, kiện toàn tổ hòa giải và công nhận tổ trưởng tổ hòa giải, hòa giải viên tại địa phương;</a:t>
            </a:r>
          </a:p>
          <a:p>
            <a:pPr algn="just"/>
            <a:r>
              <a:rPr lang="vi-VN">
                <a:latin typeface="+mj-lt"/>
              </a:rPr>
              <a:t>b) Chủ trì phối hợp với Ủy ban Mặt trận Tổ quốc Việt Nam cùng cấp tổ chức kiểm tra, sơ kết, tổng kết và khen thưởng về hòa giải ở cơ sở.</a:t>
            </a:r>
          </a:p>
          <a:p>
            <a:pPr algn="just"/>
            <a:r>
              <a:rPr lang="vi-VN">
                <a:latin typeface="+mj-lt"/>
              </a:rPr>
              <a:t>c) Báo cáo Hội đồng nhân dân cùng cấp kết quả thực hiện pháp luật về hòa giải ở cơ sở.</a:t>
            </a:r>
          </a:p>
          <a:p>
            <a:endParaRPr lang="vi-VN"/>
          </a:p>
        </p:txBody>
      </p:sp>
    </p:spTree>
    <p:extLst>
      <p:ext uri="{BB962C8B-B14F-4D97-AF65-F5344CB8AC3E}">
        <p14:creationId xmlns:p14="http://schemas.microsoft.com/office/powerpoint/2010/main" val="2702744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103226"/>
            <a:ext cx="12191998" cy="6858000"/>
          </a:xfrm>
          <a:prstGeom prst="rect">
            <a:avLst/>
          </a:prstGeom>
        </p:spPr>
      </p:pic>
      <p:sp>
        <p:nvSpPr>
          <p:cNvPr id="3" name="Content Placeholder 2"/>
          <p:cNvSpPr>
            <a:spLocks noGrp="1"/>
          </p:cNvSpPr>
          <p:nvPr>
            <p:ph idx="1"/>
          </p:nvPr>
        </p:nvSpPr>
        <p:spPr>
          <a:xfrm>
            <a:off x="1787236" y="546428"/>
            <a:ext cx="8765839"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9" name="Rounded Rectangle 8"/>
          <p:cNvSpPr/>
          <p:nvPr/>
        </p:nvSpPr>
        <p:spPr>
          <a:xfrm>
            <a:off x="599220" y="2521583"/>
            <a:ext cx="3161876" cy="148052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1: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Trước khi hòa giải</a:t>
            </a: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Rounded Rectangle 5"/>
          <p:cNvSpPr/>
          <p:nvPr/>
        </p:nvSpPr>
        <p:spPr>
          <a:xfrm>
            <a:off x="4482611" y="2521583"/>
            <a:ext cx="3161876" cy="1480520"/>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2: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 khi hòa giải</a:t>
            </a:r>
          </a:p>
        </p:txBody>
      </p:sp>
      <p:sp>
        <p:nvSpPr>
          <p:cNvPr id="7" name="Rounded Rectangle 6"/>
          <p:cNvSpPr/>
          <p:nvPr/>
        </p:nvSpPr>
        <p:spPr>
          <a:xfrm>
            <a:off x="8366002" y="2486888"/>
            <a:ext cx="3161876" cy="1480520"/>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3: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Sau khi hòa giải</a:t>
            </a:r>
          </a:p>
        </p:txBody>
      </p:sp>
      <p:sp>
        <p:nvSpPr>
          <p:cNvPr id="10" name="TextBox 9"/>
          <p:cNvSpPr txBox="1"/>
          <p:nvPr/>
        </p:nvSpPr>
        <p:spPr>
          <a:xfrm>
            <a:off x="2764744" y="5057090"/>
            <a:ext cx="7141191" cy="630942"/>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vi-VN" sz="3500" b="1" dirty="0">
                <a:ln w="0"/>
                <a:solidFill>
                  <a:schemeClr val="bg1"/>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Nội dung chi tiết các bước như sau:</a:t>
            </a:r>
            <a:endParaRPr lang="en-US" sz="3500" b="1" dirty="0">
              <a:ln w="0"/>
              <a:solidFill>
                <a:schemeClr val="bg1"/>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16" name="Right Arrow 15"/>
          <p:cNvSpPr/>
          <p:nvPr/>
        </p:nvSpPr>
        <p:spPr>
          <a:xfrm>
            <a:off x="3761096" y="2986183"/>
            <a:ext cx="721515" cy="626817"/>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7644487" y="2905409"/>
            <a:ext cx="721515" cy="626817"/>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2105207" y="491501"/>
            <a:ext cx="8465450"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CÁC BƯỚC TIẾN HÀNH HÒA GIẢI </a:t>
            </a:r>
            <a: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9" name="Rounded Rectangle 8"/>
          <p:cNvSpPr/>
          <p:nvPr/>
        </p:nvSpPr>
        <p:spPr>
          <a:xfrm>
            <a:off x="419338" y="1977427"/>
            <a:ext cx="3161876" cy="148052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1:</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Trước khi hòa giải</a:t>
            </a: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0" name="TextBox 9"/>
          <p:cNvSpPr txBox="1"/>
          <p:nvPr/>
        </p:nvSpPr>
        <p:spPr>
          <a:xfrm>
            <a:off x="2525404" y="5057090"/>
            <a:ext cx="7141191" cy="630942"/>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endParaRPr lang="en-US" sz="3500" b="1" dirty="0">
              <a:ln w="0"/>
              <a:solidFill>
                <a:schemeClr val="bg1"/>
              </a:solidFill>
              <a:effectLst>
                <a:reflection blurRad="6350" stA="53000" endA="300" endPos="35500" dir="5400000" sy="-90000" algn="bl" rotWithShape="0"/>
              </a:effectLst>
            </a:endParaRPr>
          </a:p>
        </p:txBody>
      </p:sp>
      <p:sp>
        <p:nvSpPr>
          <p:cNvPr id="13" name="Rounded Rectangle 12"/>
          <p:cNvSpPr/>
          <p:nvPr/>
        </p:nvSpPr>
        <p:spPr>
          <a:xfrm>
            <a:off x="4455030" y="1957166"/>
            <a:ext cx="7494073" cy="14703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4631472" y="1987584"/>
            <a:ext cx="7141190" cy="1384995"/>
          </a:xfrm>
          <a:prstGeom prst="rect">
            <a:avLst/>
          </a:prstGeom>
          <a:noFill/>
        </p:spPr>
        <p:txBody>
          <a:bodyPr wrap="square">
            <a:spAutoFit/>
          </a:bodyPr>
          <a:lstStyle/>
          <a:p>
            <a:pPr algn="just"/>
            <a:r>
              <a:rPr lang="vi-VN" sz="2800" b="1" dirty="0">
                <a:solidFill>
                  <a:srgbClr val="0070C0"/>
                </a:solidFill>
                <a:latin typeface="+mj-lt"/>
              </a:rPr>
              <a:t>Tìm hiểu nội dung vụ việc, nguyên nhân phát sinh mâu thuẫn, tranh chấp, lợi ích mà các bên hướng tới, trọng tâm là lợi ích cốt lõi</a:t>
            </a:r>
            <a:endParaRPr lang="en-US" sz="2800" b="1" dirty="0">
              <a:solidFill>
                <a:srgbClr val="0070C0"/>
              </a:solidFill>
            </a:endParaRPr>
          </a:p>
        </p:txBody>
      </p:sp>
      <p:sp>
        <p:nvSpPr>
          <p:cNvPr id="14" name="Rounded Rectangle 13"/>
          <p:cNvSpPr/>
          <p:nvPr/>
        </p:nvSpPr>
        <p:spPr>
          <a:xfrm>
            <a:off x="2895331" y="4427054"/>
            <a:ext cx="8469614" cy="148052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3032203" y="4484501"/>
            <a:ext cx="8195871" cy="1384995"/>
          </a:xfrm>
          <a:prstGeom prst="rect">
            <a:avLst/>
          </a:prstGeom>
          <a:noFill/>
        </p:spPr>
        <p:txBody>
          <a:bodyPr wrap="square">
            <a:spAutoFit/>
          </a:bodyPr>
          <a:lstStyle/>
          <a:p>
            <a:pPr algn="just"/>
            <a:r>
              <a:rPr lang="en-US" sz="2800" b="1" dirty="0" err="1">
                <a:solidFill>
                  <a:srgbClr val="0070C0"/>
                </a:solidFill>
                <a:latin typeface="Times New Roman" panose="02020603050405020304" pitchFamily="18" charset="0"/>
                <a:cs typeface="Times New Roman" panose="02020603050405020304" pitchFamily="18" charset="0"/>
              </a:rPr>
              <a:t>Tìm</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hiểu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quy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định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pháp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luật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vận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dụng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trong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quá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trình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hòa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giải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và</a:t>
            </a:r>
            <a:r>
              <a:rPr lang="vi-VN"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khả</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năng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đáp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ứng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lợi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ích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của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mỗi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bên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nhất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là</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lợi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ích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cốt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lõi</a:t>
            </a:r>
            <a:endParaRPr lang="en-US" sz="2800" b="1" dirty="0">
              <a:solidFill>
                <a:srgbClr val="0070C0"/>
              </a:solidFill>
            </a:endParaRPr>
          </a:p>
        </p:txBody>
      </p:sp>
      <p:sp>
        <p:nvSpPr>
          <p:cNvPr id="15" name="Right Arrow 14"/>
          <p:cNvSpPr/>
          <p:nvPr/>
        </p:nvSpPr>
        <p:spPr>
          <a:xfrm>
            <a:off x="3581214" y="2492835"/>
            <a:ext cx="873816" cy="449704"/>
          </a:xfrm>
          <a:prstGeom prst="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Bent Arrow 18"/>
          <p:cNvSpPr/>
          <p:nvPr/>
        </p:nvSpPr>
        <p:spPr>
          <a:xfrm flipV="1">
            <a:off x="1929626" y="3476627"/>
            <a:ext cx="963925" cy="2061701"/>
          </a:xfrm>
          <a:prstGeom prst="bentArrow">
            <a:avLst>
              <a:gd name="adj1" fmla="val 23445"/>
              <a:gd name="adj2" fmla="val 25000"/>
              <a:gd name="adj3" fmla="val 25000"/>
              <a:gd name="adj4" fmla="val 4375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11" name="Rounded Rectangle 10"/>
          <p:cNvSpPr/>
          <p:nvPr/>
        </p:nvSpPr>
        <p:spPr>
          <a:xfrm>
            <a:off x="1184224" y="1094395"/>
            <a:ext cx="10690236" cy="55162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704110" y="340569"/>
            <a:ext cx="8848966"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CÁC BƯỚC TIẾN HÀNH HÒA GIẢI </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Rounded Rectangle 5"/>
          <p:cNvSpPr/>
          <p:nvPr/>
        </p:nvSpPr>
        <p:spPr>
          <a:xfrm>
            <a:off x="317541" y="1711238"/>
            <a:ext cx="3161875" cy="1480520"/>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2: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 khi hòa giải</a:t>
            </a:r>
          </a:p>
        </p:txBody>
      </p:sp>
      <p:sp>
        <p:nvSpPr>
          <p:cNvPr id="8" name="TextBox 7"/>
          <p:cNvSpPr txBox="1"/>
          <p:nvPr/>
        </p:nvSpPr>
        <p:spPr>
          <a:xfrm>
            <a:off x="4006222" y="1574717"/>
            <a:ext cx="7341431" cy="1384995"/>
          </a:xfrm>
          <a:prstGeom prst="rect">
            <a:avLst/>
          </a:prstGeom>
          <a:noFill/>
        </p:spPr>
        <p:txBody>
          <a:bodyPr wrap="square">
            <a:spAutoFit/>
          </a:bodyPr>
          <a:lstStyle/>
          <a:p>
            <a:r>
              <a:rPr lang="en-US" sz="2800" b="1" dirty="0">
                <a:solidFill>
                  <a:srgbClr val="FF0000"/>
                </a:solidFill>
                <a:latin typeface="Times New Roman" panose="02020603050405020304" pitchFamily="18" charset="0"/>
                <a:cs typeface="Times New Roman" panose="02020603050405020304" pitchFamily="18" charset="0"/>
              </a:rPr>
              <a:t>1. Thành </a:t>
            </a:r>
            <a:r>
              <a:rPr lang="en-US" sz="2800" b="1" dirty="0" err="1">
                <a:solidFill>
                  <a:srgbClr val="FF0000"/>
                </a:solidFill>
                <a:latin typeface="Times New Roman" panose="02020603050405020304" pitchFamily="18" charset="0"/>
                <a:cs typeface="Times New Roman" panose="02020603050405020304" pitchFamily="18" charset="0"/>
              </a:rPr>
              <a:t>phần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tham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dự</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buổi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hòa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giải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gồm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có</a:t>
            </a:r>
            <a:r>
              <a:rPr lang="en-US" sz="2800" b="1" dirty="0">
                <a:solidFill>
                  <a:srgbClr val="FF0000"/>
                </a:solidFill>
                <a:latin typeface="Times New Roman" panose="02020603050405020304" pitchFamily="18" charset="0"/>
                <a:cs typeface="Times New Roman" panose="02020603050405020304" pitchFamily="18" charset="0"/>
              </a:rPr>
              <a:t>:</a:t>
            </a:r>
            <a:r>
              <a:rPr lang="en-US" sz="2800" b="1" dirty="0">
                <a:solidFill>
                  <a:srgbClr val="0070C0"/>
                </a:solidFill>
                <a:latin typeface="Times New Roman" panose="02020603050405020304" pitchFamily="18" charset="0"/>
                <a:cs typeface="Times New Roman" panose="02020603050405020304" pitchFamily="18" charset="0"/>
              </a:rPr>
              <a:t/>
            </a:r>
            <a:br>
              <a:rPr lang="en-US" sz="2800" b="1" dirty="0">
                <a:solidFill>
                  <a:srgbClr val="0070C0"/>
                </a:solidFill>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Hòa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viên</a:t>
            </a:r>
            <a:r>
              <a:rPr lang="en-US" sz="2800" b="1" dirty="0">
                <a:latin typeface="Times New Roman" panose="02020603050405020304" pitchFamily="18" charset="0"/>
                <a:cs typeface="Times New Roman" panose="02020603050405020304" pitchFamily="18" charset="0"/>
              </a:rPr>
              <a:t>;</a:t>
            </a:r>
            <a:r>
              <a:rPr lang="en-US" sz="2800" b="1" dirty="0">
                <a:solidFill>
                  <a:srgbClr val="0070C0"/>
                </a:solidFill>
                <a:latin typeface="Times New Roman" panose="02020603050405020304" pitchFamily="18" charset="0"/>
                <a:cs typeface="Times New Roman" panose="02020603050405020304" pitchFamily="18" charset="0"/>
              </a:rPr>
              <a:t/>
            </a:r>
            <a:br>
              <a:rPr lang="en-US" sz="2800" b="1" dirty="0">
                <a:solidFill>
                  <a:srgbClr val="0070C0"/>
                </a:solidFill>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thuẫn</a:t>
            </a:r>
            <a:r>
              <a:rPr lang="en-US" sz="2800" b="1" dirty="0">
                <a:latin typeface="Times New Roman" panose="02020603050405020304" pitchFamily="18" charset="0"/>
                <a:cs typeface="Times New Roman" panose="02020603050405020304" pitchFamily="18" charset="0"/>
              </a:rPr>
              <a:t>; </a:t>
            </a:r>
          </a:p>
        </p:txBody>
      </p:sp>
      <p:sp>
        <p:nvSpPr>
          <p:cNvPr id="13" name="TextBox 12"/>
          <p:cNvSpPr txBox="1"/>
          <p:nvPr/>
        </p:nvSpPr>
        <p:spPr>
          <a:xfrm>
            <a:off x="1898478" y="3336625"/>
            <a:ext cx="9703081" cy="1292662"/>
          </a:xfrm>
          <a:prstGeom prst="rect">
            <a:avLst/>
          </a:prstGeom>
          <a:noFill/>
        </p:spPr>
        <p:txBody>
          <a:bodyPr wrap="square">
            <a:spAutoFit/>
          </a:bodyPr>
          <a:lstStyle/>
          <a:p>
            <a:pPr marL="0" indent="0" algn="just">
              <a:buNone/>
            </a:pPr>
            <a:r>
              <a:rPr lang="vi-VN" sz="2600" dirty="0">
                <a:solidFill>
                  <a:srgbClr val="0070C0"/>
                </a:solidFill>
                <a:latin typeface="+mj-lt"/>
              </a:rPr>
              <a:t>Để cuộc hòa giải đạt hiệu quả, hòa giải viên có thể mời người khác tham gia hòa giải, đó là những người có uy tín trong dòng họ, ở nơi sinh sống, nơi làm việc; người có trình độ pháp lý, có kiến thức xã hội.</a:t>
            </a:r>
          </a:p>
        </p:txBody>
      </p:sp>
      <p:sp>
        <p:nvSpPr>
          <p:cNvPr id="15" name="TextBox 14"/>
          <p:cNvSpPr txBox="1"/>
          <p:nvPr/>
        </p:nvSpPr>
        <p:spPr>
          <a:xfrm>
            <a:off x="1842366" y="4743671"/>
            <a:ext cx="9703081" cy="1569660"/>
          </a:xfrm>
          <a:prstGeom prst="rect">
            <a:avLst/>
          </a:prstGeom>
          <a:noFill/>
        </p:spPr>
        <p:txBody>
          <a:bodyPr wrap="square">
            <a:spAutoFit/>
          </a:bodyPr>
          <a:lstStyle/>
          <a:p>
            <a:pPr marL="0" indent="0" algn="just">
              <a:buNone/>
            </a:pPr>
            <a:r>
              <a:rPr lang="vi-VN" sz="2400" b="1" dirty="0">
                <a:solidFill>
                  <a:srgbClr val="FF0000"/>
                </a:solidFill>
                <a:latin typeface="+mj-lt"/>
              </a:rPr>
              <a:t>* Lưu ý: </a:t>
            </a:r>
            <a:r>
              <a:rPr lang="vi-VN" sz="2400" dirty="0">
                <a:solidFill>
                  <a:srgbClr val="0070C0"/>
                </a:solidFill>
                <a:latin typeface="+mj-lt"/>
              </a:rPr>
              <a:t>Những người không liên quan trực tiếp đến vụ tranh chấp không nên tham gia nhiều vào trong việc giải quyết tranh chấp, bởi một điều quan trọng là các bên tranh chấp cần được tạo cơ hội trình bày ý kiến và được lắng nghe đầy đủ ý kiến của mình</a:t>
            </a:r>
            <a:endParaRPr lang="en-US" sz="2400" dirty="0">
              <a:solidFill>
                <a:srgbClr val="0070C0"/>
              </a:solidFill>
              <a:latin typeface="+mj-lt"/>
            </a:endParaRPr>
          </a:p>
        </p:txBody>
      </p:sp>
    </p:spTree>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11" name="Rounded Rectangle 10"/>
          <p:cNvSpPr/>
          <p:nvPr/>
        </p:nvSpPr>
        <p:spPr>
          <a:xfrm>
            <a:off x="2117606" y="1094395"/>
            <a:ext cx="9756854" cy="55162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800068" y="340569"/>
            <a:ext cx="8753007"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Rounded Rectangle 5"/>
          <p:cNvSpPr/>
          <p:nvPr/>
        </p:nvSpPr>
        <p:spPr>
          <a:xfrm>
            <a:off x="258329" y="2688740"/>
            <a:ext cx="3161875" cy="1480520"/>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2: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 khi hòa giải</a:t>
            </a:r>
          </a:p>
        </p:txBody>
      </p:sp>
      <p:sp>
        <p:nvSpPr>
          <p:cNvPr id="8" name="TextBox 7"/>
          <p:cNvSpPr txBox="1"/>
          <p:nvPr/>
        </p:nvSpPr>
        <p:spPr>
          <a:xfrm>
            <a:off x="3572104" y="1507419"/>
            <a:ext cx="7341431" cy="553998"/>
          </a:xfrm>
          <a:prstGeom prst="rect">
            <a:avLst/>
          </a:prstGeom>
          <a:noFill/>
        </p:spPr>
        <p:txBody>
          <a:bodyPr wrap="square">
            <a:spAutoFit/>
          </a:bodyPr>
          <a:lstStyle/>
          <a:p>
            <a:pPr marL="0" indent="0">
              <a:buNone/>
            </a:pPr>
            <a:r>
              <a:rPr lang="en-US" sz="3000" b="1" dirty="0">
                <a:solidFill>
                  <a:srgbClr val="FF0000"/>
                </a:solidFill>
                <a:latin typeface="Times New Roman" panose="02020603050405020304" pitchFamily="18" charset="0"/>
                <a:cs typeface="Times New Roman" panose="02020603050405020304" pitchFamily="18" charset="0"/>
              </a:rPr>
              <a:t>2. </a:t>
            </a:r>
            <a:r>
              <a:rPr lang="en-US" sz="3000" b="1" dirty="0" err="1">
                <a:solidFill>
                  <a:srgbClr val="FF0000"/>
                </a:solidFill>
                <a:latin typeface="Times New Roman" panose="02020603050405020304" pitchFamily="18" charset="0"/>
                <a:cs typeface="Times New Roman" panose="02020603050405020304" pitchFamily="18" charset="0"/>
              </a:rPr>
              <a:t>Thời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gian</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địa</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điểm</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tổ</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chức</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buổi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hòa</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giải</a:t>
            </a:r>
            <a:r>
              <a:rPr lang="en-US" sz="3000" b="1" dirty="0">
                <a:solidFill>
                  <a:srgbClr val="FF0000"/>
                </a:solidFill>
                <a:latin typeface="Times New Roman" panose="02020603050405020304" pitchFamily="18" charset="0"/>
                <a:cs typeface="Times New Roman" panose="02020603050405020304" pitchFamily="18" charset="0"/>
              </a:rPr>
              <a:t> </a:t>
            </a:r>
            <a:endParaRPr lang="vi-VN" sz="3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538628" y="2474441"/>
            <a:ext cx="7798632" cy="3693319"/>
          </a:xfrm>
          <a:prstGeom prst="rect">
            <a:avLst/>
          </a:prstGeom>
          <a:noFill/>
        </p:spPr>
        <p:txBody>
          <a:bodyPr wrap="square">
            <a:spAutoFit/>
          </a:bodyPr>
          <a:lstStyle/>
          <a:p>
            <a:pPr algn="just"/>
            <a:r>
              <a:rPr lang="vi-VN" sz="2600" i="1" u="sng" dirty="0">
                <a:solidFill>
                  <a:srgbClr val="FF0000"/>
                </a:solidFill>
                <a:latin typeface="+mj-lt"/>
              </a:rPr>
              <a:t>- Thời gian</a:t>
            </a:r>
            <a:r>
              <a:rPr lang="vi-VN" sz="2600" dirty="0">
                <a:solidFill>
                  <a:srgbClr val="FF0000"/>
                </a:solidFill>
                <a:latin typeface="+mj-lt"/>
              </a:rPr>
              <a:t>: </a:t>
            </a:r>
            <a:r>
              <a:rPr lang="vi-VN" sz="2600" dirty="0">
                <a:solidFill>
                  <a:srgbClr val="0070C0"/>
                </a:solidFill>
                <a:latin typeface="+mj-lt"/>
              </a:rPr>
              <a:t>Buổi hòa giải cần diễn ra trong khoảng thời gian phù hợp với đặc điểm sinh hoạt của các bên.</a:t>
            </a:r>
          </a:p>
          <a:p>
            <a:pPr marL="0" indent="0" algn="just">
              <a:buNone/>
            </a:pPr>
            <a:r>
              <a:rPr lang="vi-VN" sz="2600" i="1" u="sng" dirty="0">
                <a:solidFill>
                  <a:srgbClr val="FF0000"/>
                </a:solidFill>
                <a:latin typeface="+mj-lt"/>
              </a:rPr>
              <a:t>- Địa điểm</a:t>
            </a:r>
            <a:r>
              <a:rPr lang="vi-VN" sz="2600" dirty="0">
                <a:solidFill>
                  <a:srgbClr val="FF0000"/>
                </a:solidFill>
                <a:latin typeface="+mj-lt"/>
              </a:rPr>
              <a:t>: </a:t>
            </a:r>
            <a:r>
              <a:rPr lang="vi-VN" sz="2600" dirty="0">
                <a:solidFill>
                  <a:srgbClr val="0070C0"/>
                </a:solidFill>
                <a:latin typeface="+mj-lt"/>
              </a:rPr>
              <a:t>Địa điểm thực hiện buổi hòa giải cần bảo đảm thuận tiện cho các bên. Cách bố trí, sắp xếp không gian tổ chức buổi hòa giải cần phải tạo môi trường hài hòa (về chỗ ngồi, ánh sáng, nhiệt độ, tiếng ồn…), giúp cho các bên có cảm giác thoải mái, dễ chịu khi tham gia buổi hòa giải; không nên hình thức, phức tạp hoá trong khâu tổ chức thực hiện</a:t>
            </a:r>
            <a:endParaRPr lang="en-US" sz="2600" dirty="0">
              <a:solidFill>
                <a:srgbClr val="0070C0"/>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11" name="Rounded Rectangle 10"/>
          <p:cNvSpPr/>
          <p:nvPr/>
        </p:nvSpPr>
        <p:spPr>
          <a:xfrm>
            <a:off x="1304144" y="1094395"/>
            <a:ext cx="10570316" cy="551626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801092" y="340569"/>
            <a:ext cx="8751984"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Rounded Rectangle 5"/>
          <p:cNvSpPr/>
          <p:nvPr/>
        </p:nvSpPr>
        <p:spPr>
          <a:xfrm>
            <a:off x="59214" y="1465835"/>
            <a:ext cx="3161875" cy="1371477"/>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2: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 khi hòa giải</a:t>
            </a:r>
          </a:p>
        </p:txBody>
      </p:sp>
      <p:sp>
        <p:nvSpPr>
          <p:cNvPr id="8" name="TextBox 7"/>
          <p:cNvSpPr txBox="1"/>
          <p:nvPr/>
        </p:nvSpPr>
        <p:spPr>
          <a:xfrm>
            <a:off x="3767228" y="1373246"/>
            <a:ext cx="7341431" cy="553998"/>
          </a:xfrm>
          <a:prstGeom prst="rect">
            <a:avLst/>
          </a:prstGeom>
          <a:noFill/>
        </p:spPr>
        <p:txBody>
          <a:bodyPr wrap="square">
            <a:spAutoFit/>
          </a:bodyPr>
          <a:lstStyle/>
          <a:p>
            <a:pPr marL="0" indent="0">
              <a:buNone/>
            </a:pPr>
            <a:r>
              <a:rPr lang="en-US" sz="3000" b="1" dirty="0">
                <a:solidFill>
                  <a:srgbClr val="FF0000"/>
                </a:solidFill>
                <a:latin typeface="Times New Roman" panose="02020603050405020304" pitchFamily="18" charset="0"/>
                <a:cs typeface="Times New Roman" panose="02020603050405020304" pitchFamily="18" charset="0"/>
              </a:rPr>
              <a:t>3. Quy </a:t>
            </a:r>
            <a:r>
              <a:rPr lang="en-US" sz="3000" b="1" dirty="0" err="1">
                <a:solidFill>
                  <a:srgbClr val="FF0000"/>
                </a:solidFill>
                <a:latin typeface="Times New Roman" panose="02020603050405020304" pitchFamily="18" charset="0"/>
                <a:cs typeface="Times New Roman" panose="02020603050405020304" pitchFamily="18" charset="0"/>
              </a:rPr>
              <a:t>trình</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của</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một</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buổi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hòa</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giải</a:t>
            </a:r>
            <a:endParaRPr lang="vi-VN" sz="3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538627" y="2053305"/>
            <a:ext cx="7798632" cy="1384995"/>
          </a:xfrm>
          <a:prstGeom prst="rect">
            <a:avLst/>
          </a:prstGeom>
          <a:noFill/>
        </p:spPr>
        <p:txBody>
          <a:bodyPr wrap="square">
            <a:spAutoFit/>
          </a:bodyPr>
          <a:lstStyle/>
          <a:p>
            <a:pPr marL="0" indent="0" algn="just">
              <a:buNone/>
            </a:pPr>
            <a:r>
              <a:rPr lang="vi-VN" sz="2800" dirty="0">
                <a:solidFill>
                  <a:srgbClr val="0070C0"/>
                </a:solidFill>
                <a:latin typeface="+mj-lt"/>
              </a:rPr>
              <a:t>- Hòa giải viên chủ trì buổi hòa giải nêu mục đích, ý nghĩa, thống nhất về một số quy ước, thỏa thuận về cách làm với các bên tranh chấp tại buổi hòa giải;</a:t>
            </a:r>
          </a:p>
        </p:txBody>
      </p:sp>
      <p:sp>
        <p:nvSpPr>
          <p:cNvPr id="9" name="TextBox 8"/>
          <p:cNvSpPr txBox="1"/>
          <p:nvPr/>
        </p:nvSpPr>
        <p:spPr>
          <a:xfrm>
            <a:off x="1640151" y="3641716"/>
            <a:ext cx="9914840" cy="2677656"/>
          </a:xfrm>
          <a:prstGeom prst="rect">
            <a:avLst/>
          </a:prstGeom>
          <a:noFill/>
        </p:spPr>
        <p:txBody>
          <a:bodyPr wrap="square">
            <a:spAutoFit/>
          </a:bodyPr>
          <a:lstStyle/>
          <a:p>
            <a:pPr algn="just">
              <a:buFontTx/>
              <a:buChar char="-"/>
            </a:pPr>
            <a:r>
              <a:rPr lang="vi-VN" sz="2800" dirty="0">
                <a:solidFill>
                  <a:srgbClr val="0070C0"/>
                </a:solidFill>
                <a:latin typeface="+mj-lt"/>
              </a:rPr>
              <a:t> Các bên trình bày nội dung vụ việc;</a:t>
            </a:r>
          </a:p>
          <a:p>
            <a:pPr algn="just">
              <a:buFontTx/>
              <a:buChar char="-"/>
            </a:pPr>
            <a:r>
              <a:rPr lang="vi-VN" sz="2800" dirty="0">
                <a:solidFill>
                  <a:srgbClr val="0070C0"/>
                </a:solidFill>
                <a:latin typeface="Times New Roman" panose="02020603050405020304" pitchFamily="18" charset="0"/>
                <a:cs typeface="Times New Roman" panose="02020603050405020304" pitchFamily="18" charset="0"/>
              </a:rPr>
              <a:t> P</a:t>
            </a:r>
            <a:r>
              <a:rPr lang="en-US" sz="2800" dirty="0" err="1">
                <a:solidFill>
                  <a:srgbClr val="0070C0"/>
                </a:solidFill>
                <a:latin typeface="Times New Roman" panose="02020603050405020304" pitchFamily="18" charset="0"/>
                <a:cs typeface="Times New Roman" panose="02020603050405020304" pitchFamily="18" charset="0"/>
              </a:rPr>
              <a:t>hân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ích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việc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hòa</a:t>
            </a:r>
            <a:r>
              <a:rPr lang="vi-VN"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thành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hậu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quả</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pháp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lý</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phải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gánh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chịu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nếu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tranh</a:t>
            </a:r>
            <a:r>
              <a:rPr lang="vi-VN"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những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hành</a:t>
            </a:r>
            <a:r>
              <a:rPr lang="en-US" sz="2800" dirty="0">
                <a:solidFill>
                  <a:srgbClr val="0070C0"/>
                </a:solidFill>
                <a:latin typeface="Times New Roman" panose="02020603050405020304" pitchFamily="18" charset="0"/>
                <a:cs typeface="Times New Roman" panose="02020603050405020304" pitchFamily="18" charset="0"/>
              </a:rPr>
              <a:t> vi </a:t>
            </a:r>
            <a:r>
              <a:rPr lang="en-US" sz="2800" dirty="0" err="1">
                <a:solidFill>
                  <a:srgbClr val="0070C0"/>
                </a:solidFill>
                <a:latin typeface="Times New Roman" panose="02020603050405020304" pitchFamily="18" charset="0"/>
                <a:cs typeface="Times New Roman" panose="02020603050405020304" pitchFamily="18" charset="0"/>
              </a:rPr>
              <a:t>sai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trái</a:t>
            </a:r>
            <a:r>
              <a:rPr lang="en-US" sz="2800" dirty="0">
                <a:solidFill>
                  <a:srgbClr val="0070C0"/>
                </a:solidFill>
                <a:latin typeface="Times New Roman" panose="02020603050405020304" pitchFamily="18" charset="0"/>
                <a:cs typeface="Times New Roman" panose="02020603050405020304" pitchFamily="18" charset="0"/>
              </a:rPr>
              <a:t>;</a:t>
            </a:r>
            <a:endParaRPr lang="vi-VN" sz="2800" dirty="0">
              <a:solidFill>
                <a:srgbClr val="0070C0"/>
              </a:solidFill>
              <a:latin typeface="Times New Roman" panose="02020603050405020304" pitchFamily="18" charset="0"/>
              <a:cs typeface="Times New Roman" panose="02020603050405020304" pitchFamily="18" charset="0"/>
            </a:endParaRPr>
          </a:p>
          <a:p>
            <a:pPr algn="just">
              <a:buFontTx/>
              <a:buChar char="-"/>
            </a:pPr>
            <a:r>
              <a:rPr lang="vi-VN" sz="2800" dirty="0">
                <a:solidFill>
                  <a:srgbClr val="0070C0"/>
                </a:solidFill>
                <a:latin typeface="+mj-lt"/>
              </a:rPr>
              <a:t> Những người được mời tham gia hòa giải có thể phân tích, bổ sung làm rõ ý kiến của hòa giải viên.</a:t>
            </a:r>
            <a:endParaRPr lang="en-US" sz="2800" dirty="0">
              <a:solidFill>
                <a:srgbClr val="0070C0"/>
              </a:solidFill>
              <a:latin typeface="+mj-lt"/>
            </a:endParaRPr>
          </a:p>
        </p:txBody>
      </p:sp>
    </p:spTree>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flipH="1">
            <a:off x="0" y="0"/>
            <a:ext cx="12191998" cy="6858000"/>
          </a:xfrm>
          <a:prstGeom prst="rect">
            <a:avLst/>
          </a:prstGeom>
        </p:spPr>
      </p:pic>
      <p:sp>
        <p:nvSpPr>
          <p:cNvPr id="6" name="Rounded Rectangle 5"/>
          <p:cNvSpPr/>
          <p:nvPr/>
        </p:nvSpPr>
        <p:spPr>
          <a:xfrm>
            <a:off x="555078" y="644577"/>
            <a:ext cx="11152240" cy="552768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Content Placeholder 2"/>
          <p:cNvSpPr>
            <a:spLocks noGrp="1"/>
          </p:cNvSpPr>
          <p:nvPr>
            <p:ph idx="1"/>
          </p:nvPr>
        </p:nvSpPr>
        <p:spPr>
          <a:xfrm>
            <a:off x="981452" y="1049715"/>
            <a:ext cx="10299492" cy="4758569"/>
          </a:xfrm>
        </p:spPr>
        <p:txBody>
          <a:bodyPr>
            <a:normAutofit/>
          </a:bodyPr>
          <a:lstStyle/>
          <a:p>
            <a:pPr marL="0" indent="0" algn="just">
              <a:buNone/>
            </a:pPr>
            <a:r>
              <a:rPr lang="vi-VN" b="1" dirty="0">
                <a:solidFill>
                  <a:srgbClr val="0070C0"/>
                </a:solidFill>
                <a:latin typeface="Times New Roman" panose="02020603050405020304" pitchFamily="18" charset="0"/>
                <a:cs typeface="Times New Roman" panose="02020603050405020304" pitchFamily="18" charset="0"/>
              </a:rPr>
              <a:t>Trường hợp các bên chỉ thỏa thuận được một phần những vấn đề có tranh chấp, hòa giải viên tiếp tục thuyết phục các bên bàn bạc, thỏa thuận tiếp. </a:t>
            </a:r>
          </a:p>
          <a:p>
            <a:pPr marL="0" indent="0" algn="just">
              <a:buNone/>
            </a:pPr>
            <a:r>
              <a:rPr lang="vi-VN" b="1" dirty="0">
                <a:solidFill>
                  <a:srgbClr val="0070C0"/>
                </a:solidFill>
                <a:latin typeface="Times New Roman" panose="02020603050405020304" pitchFamily="18" charset="0"/>
                <a:cs typeface="Times New Roman" panose="02020603050405020304" pitchFamily="18" charset="0"/>
              </a:rPr>
              <a:t>Nếu các bên vẫn không thống nhất được thì hướng dẫn các bên đề nghị cơ quan nhà nước có thẩm quyền giải quyết theo quy định của pháp luật đối với những nội dung này.</a:t>
            </a:r>
          </a:p>
          <a:p>
            <a:pPr marL="0" indent="0" algn="just">
              <a:buNone/>
            </a:pPr>
            <a:r>
              <a:rPr lang="vi-VN" dirty="0">
                <a:solidFill>
                  <a:schemeClr val="bg2">
                    <a:lumMod val="10000"/>
                  </a:schemeClr>
                </a:solidFill>
                <a:latin typeface="Times New Roman" panose="02020603050405020304" pitchFamily="18" charset="0"/>
                <a:cs typeface="Times New Roman" panose="02020603050405020304" pitchFamily="18" charset="0"/>
              </a:rPr>
              <a:t>- Khi các bên đạt được thỏa thuận và thống nhất lập văn bản hòa giải thành, hòa giải viên có thể giúp các bên lập thành văn bản hòa giải thành.</a:t>
            </a:r>
          </a:p>
          <a:p>
            <a:pPr marL="0" indent="0" algn="just">
              <a:buNone/>
            </a:pPr>
            <a:r>
              <a:rPr lang="vi-VN" dirty="0">
                <a:solidFill>
                  <a:schemeClr val="bg2">
                    <a:lumMod val="10000"/>
                  </a:schemeClr>
                </a:solidFill>
                <a:latin typeface="Times New Roman" panose="02020603050405020304" pitchFamily="18" charset="0"/>
                <a:cs typeface="Times New Roman" panose="02020603050405020304" pitchFamily="18" charset="0"/>
              </a:rPr>
              <a:t>- Trường hợp các bên yêu cầu lập văn bản hòa giải không thành, thì hòa giảiviên lập văn bản hòa giải không thành.</a:t>
            </a:r>
            <a:endParaRPr lang="en-US"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1925782" y="546428"/>
            <a:ext cx="8627293"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Rounded Rectangle 6"/>
          <p:cNvSpPr/>
          <p:nvPr/>
        </p:nvSpPr>
        <p:spPr>
          <a:xfrm>
            <a:off x="263074" y="1369006"/>
            <a:ext cx="3011532" cy="1329861"/>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3: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Sau khi hòa giải</a:t>
            </a:r>
          </a:p>
        </p:txBody>
      </p:sp>
      <p:sp>
        <p:nvSpPr>
          <p:cNvPr id="8" name="TextBox 7"/>
          <p:cNvSpPr txBox="1"/>
          <p:nvPr/>
        </p:nvSpPr>
        <p:spPr>
          <a:xfrm>
            <a:off x="3537679" y="1496327"/>
            <a:ext cx="8772743" cy="1015663"/>
          </a:xfrm>
          <a:prstGeom prst="rect">
            <a:avLst/>
          </a:prstGeom>
          <a:noFill/>
        </p:spPr>
        <p:txBody>
          <a:bodyPr wrap="square">
            <a:spAutoFit/>
          </a:bodyPr>
          <a:lstStyle/>
          <a:p>
            <a:r>
              <a:rPr lang="vi-VN" sz="3000" b="1" i="1" dirty="0">
                <a:solidFill>
                  <a:schemeClr val="bg1"/>
                </a:solidFill>
                <a:latin typeface="Times New Roman" panose="02020603050405020304" pitchFamily="18" charset="0"/>
                <a:cs typeface="Times New Roman" panose="02020603050405020304" pitchFamily="18" charset="0"/>
              </a:rPr>
              <a:t>1. Đối với trường hợp hòa giải thành (các bên đạt được thỏa thuận)</a:t>
            </a:r>
            <a:r>
              <a:rPr lang="vi-VN" sz="3000" b="1" dirty="0">
                <a:solidFill>
                  <a:schemeClr val="bg1"/>
                </a:solidFill>
                <a:latin typeface="Times New Roman" panose="02020603050405020304" pitchFamily="18" charset="0"/>
                <a:cs typeface="Times New Roman" panose="02020603050405020304" pitchFamily="18" charset="0"/>
              </a:rPr>
              <a:t> </a:t>
            </a:r>
            <a:endParaRPr lang="en-US" sz="3000" b="1" dirty="0">
              <a:solidFill>
                <a:schemeClr val="bg1"/>
              </a:solidFill>
            </a:endParaRPr>
          </a:p>
        </p:txBody>
      </p:sp>
      <p:sp>
        <p:nvSpPr>
          <p:cNvPr id="13" name="Rounded Rectangle 12"/>
          <p:cNvSpPr/>
          <p:nvPr/>
        </p:nvSpPr>
        <p:spPr>
          <a:xfrm>
            <a:off x="664120" y="2767619"/>
            <a:ext cx="11047750" cy="36957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1087964" y="3063718"/>
            <a:ext cx="10200061" cy="3108543"/>
          </a:xfrm>
          <a:prstGeom prst="rect">
            <a:avLst/>
          </a:prstGeom>
          <a:noFill/>
        </p:spPr>
        <p:txBody>
          <a:bodyPr wrap="square">
            <a:spAutoFit/>
          </a:bodyPr>
          <a:lstStyle/>
          <a:p>
            <a:pPr marL="0" indent="0" algn="just">
              <a:buNone/>
            </a:pPr>
            <a:r>
              <a:rPr lang="vi-VN" sz="2800" dirty="0">
                <a:solidFill>
                  <a:srgbClr val="FF0000"/>
                </a:solidFill>
                <a:latin typeface="Times New Roman" panose="02020603050405020304" pitchFamily="18" charset="0"/>
                <a:cs typeface="Times New Roman" panose="02020603050405020304" pitchFamily="18" charset="0"/>
              </a:rPr>
              <a:t>Trường hợp hòa giải thành thì hòa giải viên có trách nhiệm:</a:t>
            </a:r>
          </a:p>
          <a:p>
            <a:pPr marL="0" indent="0" algn="just">
              <a:buNone/>
            </a:pPr>
            <a:r>
              <a:rPr lang="vi-VN" sz="2800" dirty="0">
                <a:solidFill>
                  <a:srgbClr val="0070C0"/>
                </a:solidFill>
                <a:latin typeface="Times New Roman" panose="02020603050405020304" pitchFamily="18" charset="0"/>
                <a:cs typeface="Times New Roman" panose="02020603050405020304" pitchFamily="18" charset="0"/>
              </a:rPr>
              <a:t>+ Theo dõi, đôn đốc việc thực hiện thỏa thuận hòa giải thành do mình trực tiếp giải quyết;</a:t>
            </a:r>
          </a:p>
          <a:p>
            <a:pPr marL="0" indent="0" algn="just">
              <a:buNone/>
            </a:pPr>
            <a:r>
              <a:rPr lang="vi-VN" sz="2800" dirty="0">
                <a:solidFill>
                  <a:srgbClr val="0070C0"/>
                </a:solidFill>
                <a:latin typeface="Times New Roman" panose="02020603050405020304" pitchFamily="18" charset="0"/>
                <a:cs typeface="Times New Roman" panose="02020603050405020304" pitchFamily="18" charset="0"/>
              </a:rPr>
              <a:t>+ Hướng dẫn các bên có thể làm đơn yêu cầu Tòa án công nhận kết quả hòa giải thành theo quy định tại Bộ luật tố tụng dân sự năm 2015 (Quy định tại ChươngXIII. Thủ tục công nhận kết quả hòa giải thành ngoài Tòa án của BLTTDS năm 2015)</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30897" y="338540"/>
            <a:ext cx="10730204" cy="1420586"/>
          </a:xfrm>
        </p:spPr>
        <p:txBody>
          <a:bodyPr>
            <a:noAutofit/>
          </a:bodyPr>
          <a:lstStyle/>
          <a:p>
            <a:pPr marL="571500" indent="-571500">
              <a:lnSpc>
                <a:spcPct val="100000"/>
              </a:lnSpc>
              <a:buAutoNum type="romanUcPeriod"/>
            </a:pPr>
            <a:r>
              <a:rPr lang="vi-VN" sz="3200" b="1" dirty="0">
                <a:ln w="12700" cmpd="sng">
                  <a:solidFill>
                    <a:schemeClr val="accent4"/>
                  </a:solidFill>
                  <a:prstDash val="solid"/>
                </a:ln>
                <a:solidFill>
                  <a:srgbClr val="FFFF00"/>
                </a:solidFill>
                <a:latin typeface="Tahoma" panose="020B0604030504040204" pitchFamily="34" charset="0"/>
                <a:ea typeface="Tahoma" panose="020B0604030504040204" pitchFamily="34" charset="0"/>
                <a:cs typeface="Tahoma" panose="020B0604030504040204" pitchFamily="34" charset="0"/>
              </a:rPr>
              <a:t>MỘT SỐ VẤN ĐỀ CHUNG VỀ HÒA GIẢI Ở CƠ SỞ </a:t>
            </a:r>
          </a:p>
          <a:p>
            <a:pPr marL="514350" indent="-514350">
              <a:lnSpc>
                <a:spcPct val="100000"/>
              </a:lnSpc>
              <a:buAutoNum type="arabicPeriod"/>
            </a:pPr>
            <a:r>
              <a:rPr lang="en-US" sz="3600" b="1" dirty="0" err="1">
                <a:solidFill>
                  <a:schemeClr val="accent2">
                    <a:lumMod val="40000"/>
                    <a:lumOff val="60000"/>
                  </a:schemeClr>
                </a:solidFill>
                <a:latin typeface="Times New Roman" panose="02020603050405020304" pitchFamily="18" charset="0"/>
                <a:cs typeface="Times New Roman" panose="02020603050405020304" pitchFamily="18" charset="0"/>
              </a:rPr>
              <a:t>Khái</a:t>
            </a:r>
            <a:r>
              <a:rPr lang="en-US" sz="3600" b="1" dirty="0">
                <a:solidFill>
                  <a:schemeClr val="accent2">
                    <a:lumMod val="40000"/>
                    <a:lumOff val="60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40000"/>
                    <a:lumOff val="60000"/>
                  </a:schemeClr>
                </a:solidFill>
                <a:latin typeface="Times New Roman" panose="02020603050405020304" pitchFamily="18" charset="0"/>
                <a:cs typeface="Times New Roman" panose="02020603050405020304" pitchFamily="18" charset="0"/>
              </a:rPr>
              <a:t>niệm</a:t>
            </a:r>
            <a:r>
              <a:rPr lang="en-US" sz="3600" b="1" dirty="0">
                <a:solidFill>
                  <a:schemeClr val="accent2">
                    <a:lumMod val="40000"/>
                    <a:lumOff val="60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40000"/>
                    <a:lumOff val="60000"/>
                  </a:schemeClr>
                </a:solidFill>
                <a:latin typeface="Times New Roman" panose="02020603050405020304" pitchFamily="18" charset="0"/>
                <a:cs typeface="Times New Roman" panose="02020603050405020304" pitchFamily="18" charset="0"/>
              </a:rPr>
              <a:t>hòa</a:t>
            </a:r>
            <a:r>
              <a:rPr lang="en-US" sz="3600" b="1" dirty="0">
                <a:solidFill>
                  <a:schemeClr val="accent2">
                    <a:lumMod val="40000"/>
                    <a:lumOff val="60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40000"/>
                    <a:lumOff val="60000"/>
                  </a:schemeClr>
                </a:solidFill>
                <a:latin typeface="Times New Roman" panose="02020603050405020304" pitchFamily="18" charset="0"/>
                <a:cs typeface="Times New Roman" panose="02020603050405020304" pitchFamily="18" charset="0"/>
              </a:rPr>
              <a:t>giải</a:t>
            </a:r>
            <a:r>
              <a:rPr lang="en-US" sz="3600" b="1" dirty="0">
                <a:solidFill>
                  <a:schemeClr val="accent2">
                    <a:lumMod val="40000"/>
                    <a:lumOff val="60000"/>
                  </a:schemeClr>
                </a:solidFill>
                <a:latin typeface="Times New Roman" panose="02020603050405020304" pitchFamily="18" charset="0"/>
                <a:cs typeface="Times New Roman" panose="02020603050405020304" pitchFamily="18" charset="0"/>
              </a:rPr>
              <a:t> </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11" name="Rounded Rectangle 10"/>
          <p:cNvSpPr/>
          <p:nvPr/>
        </p:nvSpPr>
        <p:spPr>
          <a:xfrm>
            <a:off x="627642" y="4131471"/>
            <a:ext cx="5574507" cy="21030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pic>
        <p:nvPicPr>
          <p:cNvPr id="2054" name="Picture 6" descr="Từ Điển Tiếng Việt (100.000 Từ) | Newshop.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049" y="5396364"/>
            <a:ext cx="1037438" cy="1323268"/>
          </a:xfrm>
          <a:prstGeom prst="roundRect">
            <a:avLst/>
          </a:prstGeom>
          <a:noFill/>
          <a:extLst>
            <a:ext uri="{909E8E84-426E-40DD-AFC4-6F175D3DCCD1}">
              <a14:hiddenFill xmlns:a14="http://schemas.microsoft.com/office/drawing/2010/main">
                <a:solidFill>
                  <a:srgbClr val="FFFFFF"/>
                </a:solidFill>
              </a14:hiddenFill>
            </a:ext>
          </a:extLst>
        </p:spPr>
      </p:pic>
      <p:sp>
        <p:nvSpPr>
          <p:cNvPr id="12" name="Down Arrow 11"/>
          <p:cNvSpPr/>
          <p:nvPr/>
        </p:nvSpPr>
        <p:spPr>
          <a:xfrm flipH="1">
            <a:off x="2955239" y="2910115"/>
            <a:ext cx="919314" cy="1221356"/>
          </a:xfrm>
          <a:prstGeom prst="down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ounded Rectangle 9"/>
          <p:cNvSpPr/>
          <p:nvPr/>
        </p:nvSpPr>
        <p:spPr>
          <a:xfrm>
            <a:off x="1330035" y="1991837"/>
            <a:ext cx="4572001" cy="933242"/>
          </a:xfrm>
          <a:prstGeom prst="roundRect">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p:cNvSpPr txBox="1"/>
          <p:nvPr/>
        </p:nvSpPr>
        <p:spPr>
          <a:xfrm>
            <a:off x="831273" y="2182646"/>
            <a:ext cx="548979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white"/>
                </a:solidFill>
                <a:uLnTx/>
                <a:uFillTx/>
                <a:latin typeface="Times New Roman" panose="02020603050405020304" pitchFamily="18" charset="0"/>
                <a:ea typeface="Tahoma" panose="020B0604030504040204" pitchFamily="34" charset="0"/>
                <a:cs typeface="Times New Roman" panose="02020603050405020304" pitchFamily="18" charset="0"/>
              </a:rPr>
              <a:t>THEO</a:t>
            </a:r>
            <a:r>
              <a:rPr kumimoji="0" lang="en-US" sz="2400" b="1" i="0" u="none" strike="noStrike" kern="1200" cap="none" spc="0" normalizeH="0" noProof="0" smtClean="0">
                <a:ln>
                  <a:noFill/>
                </a:ln>
                <a:solidFill>
                  <a:prstClr val="white"/>
                </a:solidFill>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vi-VN" sz="2400" b="1" i="0" u="none" strike="noStrike" kern="1200" cap="none" spc="0" normalizeH="0" noProof="0" smtClean="0">
                <a:ln>
                  <a:noFill/>
                </a:ln>
                <a:solidFill>
                  <a:prstClr val="white"/>
                </a:solidFill>
                <a:uLnTx/>
                <a:uFillTx/>
                <a:latin typeface="Times New Roman" panose="02020603050405020304" pitchFamily="18" charset="0"/>
                <a:ea typeface="Tahoma" panose="020B0604030504040204" pitchFamily="34" charset="0"/>
                <a:cs typeface="Times New Roman" panose="02020603050405020304" pitchFamily="18" charset="0"/>
              </a:rPr>
              <a:t>TỪ ĐIỂN TIẾNG VIỆT</a:t>
            </a:r>
            <a:endParaRPr kumimoji="0" lang="en-US" sz="2400" b="1" i="0" u="none" strike="noStrike" kern="1200" cap="none" spc="0" normalizeH="0" baseline="0" noProof="0" dirty="0">
              <a:ln>
                <a:noFill/>
              </a:ln>
              <a:solidFill>
                <a:prstClr val="white"/>
              </a:solidFill>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TextBox 3"/>
          <p:cNvSpPr txBox="1"/>
          <p:nvPr/>
        </p:nvSpPr>
        <p:spPr>
          <a:xfrm>
            <a:off x="831273" y="4364182"/>
            <a:ext cx="5070763" cy="1477328"/>
          </a:xfrm>
          <a:prstGeom prst="rect">
            <a:avLst/>
          </a:prstGeom>
          <a:noFill/>
        </p:spPr>
        <p:txBody>
          <a:bodyPr wrap="square" rtlCol="0">
            <a:spAutoFit/>
          </a:bodyPr>
          <a:lstStyle/>
          <a:p>
            <a:pPr lvl="0" algn="just"/>
            <a:endParaRPr lang="en-US" smtClean="0">
              <a:latin typeface="Times New Roman" panose="02020603050405020304" pitchFamily="18" charset="0"/>
              <a:cs typeface="Times New Roman" panose="02020603050405020304" pitchFamily="18" charset="0"/>
            </a:endParaRPr>
          </a:p>
          <a:p>
            <a:pPr lvl="0" algn="just"/>
            <a:r>
              <a:rPr lang="en-US" smtClean="0">
                <a:latin typeface="Times New Roman" panose="02020603050405020304" pitchFamily="18" charset="0"/>
                <a:cs typeface="Times New Roman" panose="02020603050405020304" pitchFamily="18" charset="0"/>
              </a:rPr>
              <a:t>Hòa </a:t>
            </a:r>
            <a:r>
              <a:rPr lang="en-US">
                <a:latin typeface="Times New Roman" panose="02020603050405020304" pitchFamily="18" charset="0"/>
                <a:cs typeface="Times New Roman" panose="02020603050405020304" pitchFamily="18" charset="0"/>
              </a:rPr>
              <a:t>giải là “hành vi thuyết phục các bên đồng ý chấm dứt xung đột hoặc xích mích một cách ổn thỏa”</a:t>
            </a:r>
            <a:r>
              <a:rPr lang="vi-VN">
                <a:latin typeface="Times New Roman" panose="02020603050405020304" pitchFamily="18" charset="0"/>
                <a:cs typeface="Times New Roman" panose="02020603050405020304" pitchFamily="18" charset="0"/>
              </a:rPr>
              <a:t>. </a:t>
            </a:r>
            <a:endParaRPr lang="en-US">
              <a:latin typeface="Times New Roman" panose="02020603050405020304" pitchFamily="18" charset="0"/>
              <a:cs typeface="Times New Roman" panose="02020603050405020304" pitchFamily="18" charset="0"/>
            </a:endParaRPr>
          </a:p>
          <a:p>
            <a:endParaRPr lang="vi-VN"/>
          </a:p>
        </p:txBody>
      </p:sp>
      <p:sp>
        <p:nvSpPr>
          <p:cNvPr id="5" name="Rounded Rectangle 4"/>
          <p:cNvSpPr/>
          <p:nvPr/>
        </p:nvSpPr>
        <p:spPr>
          <a:xfrm>
            <a:off x="7207756" y="2031499"/>
            <a:ext cx="4582462" cy="962316"/>
          </a:xfrm>
          <a:prstGeom prst="roundRect">
            <a:avLst/>
          </a:prstGeom>
          <a:solidFill>
            <a:srgbClr val="92D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ounded Rectangle 5"/>
          <p:cNvSpPr/>
          <p:nvPr/>
        </p:nvSpPr>
        <p:spPr>
          <a:xfrm>
            <a:off x="7370618" y="4131471"/>
            <a:ext cx="4308761" cy="21030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TextBox 7"/>
          <p:cNvSpPr txBox="1"/>
          <p:nvPr/>
        </p:nvSpPr>
        <p:spPr>
          <a:xfrm>
            <a:off x="7370618" y="2162818"/>
            <a:ext cx="4294909" cy="830997"/>
          </a:xfrm>
          <a:prstGeom prst="rect">
            <a:avLst/>
          </a:prstGeom>
          <a:noFill/>
        </p:spPr>
        <p:txBody>
          <a:bodyPr wrap="square" rtlCol="0">
            <a:spAutoFit/>
          </a:bodyPr>
          <a:lstStyle/>
          <a:p>
            <a:pPr algn="ctr"/>
            <a:r>
              <a:rPr lang="en-US" sz="2400" b="1" smtClean="0">
                <a:solidFill>
                  <a:schemeClr val="bg1"/>
                </a:solidFill>
                <a:latin typeface="Times New Roman" panose="02020603050405020304" pitchFamily="18" charset="0"/>
                <a:cs typeface="Times New Roman" panose="02020603050405020304" pitchFamily="18" charset="0"/>
              </a:rPr>
              <a:t>THEO </a:t>
            </a:r>
            <a:r>
              <a:rPr lang="vi-VN" sz="2400" b="1" smtClean="0">
                <a:solidFill>
                  <a:schemeClr val="bg1"/>
                </a:solidFill>
                <a:latin typeface="Times New Roman" panose="02020603050405020304" pitchFamily="18" charset="0"/>
                <a:cs typeface="Times New Roman" panose="02020603050405020304" pitchFamily="18" charset="0"/>
              </a:rPr>
              <a:t>LUẬT HÒA GIẢI Ở CƠ SỞ 2013</a:t>
            </a:r>
            <a:endParaRPr lang="vi-VN" sz="2400" b="1">
              <a:solidFill>
                <a:schemeClr val="bg1"/>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527240" y="4364182"/>
            <a:ext cx="3933861" cy="1754326"/>
          </a:xfrm>
          <a:prstGeom prst="rect">
            <a:avLst/>
          </a:prstGeom>
          <a:noFill/>
        </p:spPr>
        <p:txBody>
          <a:bodyPr wrap="square" rtlCol="0">
            <a:spAutoFit/>
          </a:bodyPr>
          <a:lstStyle/>
          <a:p>
            <a:pPr algn="just"/>
            <a:r>
              <a:rPr lang="vi-VN">
                <a:latin typeface="+mj-lt"/>
              </a:rPr>
              <a:t>Hòa giải ở cơ sở</a:t>
            </a:r>
            <a:r>
              <a:rPr lang="vi-VN" i="1">
                <a:latin typeface="+mj-lt"/>
              </a:rPr>
              <a:t> </a:t>
            </a:r>
            <a:r>
              <a:rPr lang="vi-VN">
                <a:latin typeface="+mj-lt"/>
              </a:rPr>
              <a:t>là việc hòa giải viên hướng dẫn, giúp đỡ các bên đạt được thỏa thuận, tự nguyện giải quyết với nhau các mâu thuẫn, tranh chấp, vi phạm pháp luật theo quy định của Luật này.</a:t>
            </a:r>
          </a:p>
        </p:txBody>
      </p:sp>
      <p:sp>
        <p:nvSpPr>
          <p:cNvPr id="16" name="Down Arrow 15"/>
          <p:cNvSpPr/>
          <p:nvPr/>
        </p:nvSpPr>
        <p:spPr>
          <a:xfrm flipH="1">
            <a:off x="9065341" y="3015595"/>
            <a:ext cx="919314" cy="1115876"/>
          </a:xfrm>
          <a:prstGeom prst="down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30431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1939636" y="546428"/>
            <a:ext cx="8613439"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Rounded Rectangle 6"/>
          <p:cNvSpPr/>
          <p:nvPr/>
        </p:nvSpPr>
        <p:spPr>
          <a:xfrm>
            <a:off x="224097" y="1369481"/>
            <a:ext cx="3011532" cy="1329861"/>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3: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Sau khi hòa giải</a:t>
            </a:r>
          </a:p>
        </p:txBody>
      </p:sp>
      <p:sp>
        <p:nvSpPr>
          <p:cNvPr id="8" name="TextBox 7"/>
          <p:cNvSpPr txBox="1"/>
          <p:nvPr/>
        </p:nvSpPr>
        <p:spPr>
          <a:xfrm>
            <a:off x="3459726" y="1526581"/>
            <a:ext cx="8435470" cy="1015663"/>
          </a:xfrm>
          <a:prstGeom prst="rect">
            <a:avLst/>
          </a:prstGeom>
          <a:noFill/>
        </p:spPr>
        <p:txBody>
          <a:bodyPr wrap="square">
            <a:spAutoFit/>
          </a:bodyPr>
          <a:lstStyle/>
          <a:p>
            <a:pPr marL="0" indent="0" algn="just">
              <a:buNone/>
            </a:pPr>
            <a:r>
              <a:rPr lang="vi-VN" sz="3000" b="1" i="1" dirty="0">
                <a:solidFill>
                  <a:schemeClr val="bg1"/>
                </a:solidFill>
                <a:latin typeface="Times New Roman" panose="02020603050405020304" pitchFamily="18" charset="0"/>
                <a:cs typeface="Times New Roman" panose="02020603050405020304" pitchFamily="18" charset="0"/>
              </a:rPr>
              <a:t>2. Đối với trường hợp hòa giải không thành (các bên không đạt được thỏa thuận)</a:t>
            </a:r>
          </a:p>
        </p:txBody>
      </p:sp>
      <p:sp>
        <p:nvSpPr>
          <p:cNvPr id="13" name="Rounded Rectangle 12"/>
          <p:cNvSpPr/>
          <p:nvPr/>
        </p:nvSpPr>
        <p:spPr>
          <a:xfrm>
            <a:off x="664120" y="2863655"/>
            <a:ext cx="11047750" cy="34300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1087964" y="3063718"/>
            <a:ext cx="10200061" cy="3108543"/>
          </a:xfrm>
          <a:prstGeom prst="rect">
            <a:avLst/>
          </a:prstGeom>
          <a:noFill/>
        </p:spPr>
        <p:txBody>
          <a:bodyPr wrap="square">
            <a:spAutoFit/>
          </a:bodyPr>
          <a:lstStyle/>
          <a:p>
            <a:pPr marL="0" indent="0" algn="just">
              <a:buNone/>
            </a:pPr>
            <a:r>
              <a:rPr lang="vi-VN" sz="2800" dirty="0">
                <a:latin typeface="Times New Roman" panose="02020603050405020304" pitchFamily="18" charset="0"/>
                <a:cs typeface="Times New Roman" panose="02020603050405020304" pitchFamily="18" charset="0"/>
              </a:rPr>
              <a:t>- </a:t>
            </a:r>
            <a:r>
              <a:rPr lang="vi-VN" sz="2800" dirty="0">
                <a:solidFill>
                  <a:srgbClr val="FF0000"/>
                </a:solidFill>
                <a:latin typeface="Times New Roman" panose="02020603050405020304" pitchFamily="18" charset="0"/>
                <a:cs typeface="Times New Roman" panose="02020603050405020304" pitchFamily="18" charset="0"/>
              </a:rPr>
              <a:t>Trường hợp các bên không đạt được thỏa thuận và cả hai bên yêu cầu tiếp tục hòa giải</a:t>
            </a:r>
            <a:r>
              <a:rPr lang="vi-VN" sz="2800" dirty="0">
                <a:solidFill>
                  <a:srgbClr val="0070C0"/>
                </a:solidFill>
                <a:latin typeface="Times New Roman" panose="02020603050405020304" pitchFamily="18" charset="0"/>
                <a:cs typeface="Times New Roman" panose="02020603050405020304" pitchFamily="18" charset="0"/>
              </a:rPr>
              <a:t>, thì hòa giải viên tiếp tục tiến hành hòa giải.</a:t>
            </a:r>
          </a:p>
          <a:p>
            <a:pPr marL="0" indent="0" algn="just">
              <a:buNone/>
            </a:pPr>
            <a:r>
              <a:rPr lang="vi-VN" sz="2800" dirty="0">
                <a:solidFill>
                  <a:srgbClr val="0070C0"/>
                </a:solidFill>
                <a:latin typeface="Times New Roman" panose="02020603050405020304" pitchFamily="18" charset="0"/>
                <a:cs typeface="Times New Roman" panose="02020603050405020304" pitchFamily="18" charset="0"/>
              </a:rPr>
              <a:t>- Trường hợp các bên không đạt được thỏa thuận và một bên yêu cầu tiếp tục hòa giải, nhưng có căn cứ cho rằng việc tiếp tục hòa giải không thể đạt kết quả thì hòa giải viên quyết định kết thúc hòa giải và hướng dẫn các bên đề nghị cơ quan nhà nước có thẩm quyền giải quyết theo quy định của pháp luật.</a:t>
            </a:r>
            <a:endParaRPr lang="en-US" sz="28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idx="1"/>
          </p:nvPr>
        </p:nvSpPr>
        <p:spPr>
          <a:xfrm>
            <a:off x="1925782" y="546428"/>
            <a:ext cx="8627293"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III</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CÁC BƯỚC TIẾN HÀNH HÒA GIẢI </a:t>
            </a:r>
            <a: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Rounded Rectangle 6"/>
          <p:cNvSpPr/>
          <p:nvPr/>
        </p:nvSpPr>
        <p:spPr>
          <a:xfrm>
            <a:off x="296803" y="1440455"/>
            <a:ext cx="3011532" cy="1329861"/>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3: </a:t>
            </a:r>
          </a:p>
          <a:p>
            <a:pPr marL="0" indent="0" algn="ctr">
              <a:buNone/>
            </a:pPr>
            <a:r>
              <a:rPr lang="vi-VN" sz="28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Sau khi hòa giải</a:t>
            </a:r>
          </a:p>
        </p:txBody>
      </p:sp>
      <p:sp>
        <p:nvSpPr>
          <p:cNvPr id="8" name="TextBox 7"/>
          <p:cNvSpPr txBox="1"/>
          <p:nvPr/>
        </p:nvSpPr>
        <p:spPr>
          <a:xfrm>
            <a:off x="3605137" y="1671115"/>
            <a:ext cx="8435470" cy="553998"/>
          </a:xfrm>
          <a:prstGeom prst="rect">
            <a:avLst/>
          </a:prstGeom>
          <a:noFill/>
        </p:spPr>
        <p:txBody>
          <a:bodyPr wrap="square">
            <a:spAutoFit/>
          </a:bodyPr>
          <a:lstStyle/>
          <a:p>
            <a:pPr marL="0" indent="0" algn="just">
              <a:buNone/>
            </a:pPr>
            <a:r>
              <a:rPr lang="vi-VN" sz="3000" b="1" i="1" dirty="0">
                <a:solidFill>
                  <a:schemeClr val="bg1"/>
                </a:solidFill>
                <a:latin typeface="Times New Roman" panose="02020603050405020304" pitchFamily="18" charset="0"/>
                <a:cs typeface="Times New Roman" panose="02020603050405020304" pitchFamily="18" charset="0"/>
              </a:rPr>
              <a:t>3. Ghi sổ theo dõi hoạt động hòa giải ở cơ sở</a:t>
            </a:r>
          </a:p>
        </p:txBody>
      </p:sp>
      <p:sp>
        <p:nvSpPr>
          <p:cNvPr id="13" name="Rounded Rectangle 12"/>
          <p:cNvSpPr/>
          <p:nvPr/>
        </p:nvSpPr>
        <p:spPr>
          <a:xfrm>
            <a:off x="689548" y="3030758"/>
            <a:ext cx="11047750" cy="32081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1113392" y="3321237"/>
            <a:ext cx="10200061" cy="2554545"/>
          </a:xfrm>
          <a:prstGeom prst="rect">
            <a:avLst/>
          </a:prstGeom>
          <a:noFill/>
        </p:spPr>
        <p:txBody>
          <a:bodyPr wrap="square">
            <a:spAutoFit/>
          </a:bodyPr>
          <a:lstStyle/>
          <a:p>
            <a:pPr marL="0" indent="0" algn="just">
              <a:buNone/>
            </a:pPr>
            <a:r>
              <a:rPr lang="vi-VN" sz="3200" dirty="0">
                <a:solidFill>
                  <a:srgbClr val="0070C0"/>
                </a:solidFill>
                <a:latin typeface="Times New Roman" panose="02020603050405020304" pitchFamily="18" charset="0"/>
                <a:cs typeface="Times New Roman" panose="02020603050405020304" pitchFamily="18" charset="0"/>
              </a:rPr>
              <a:t>Dù việc hoà giải thành hay không thành, hòa giải viên đều có trách nhiệm ghi nội dung vụ, việc hòa giải vào Sổ theo dõi hoạt động hòa giải ở cơ sở để phục vụ công tác lưu trữ, thống kê, thanh toán thù lao cho hòa giải viên, trao đổi kinh nghiệm trong hoạt động hòa giải ở cơ sở.</a:t>
            </a:r>
            <a:endParaRPr lang="en-US" sz="3200"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9757" y="1544098"/>
            <a:ext cx="11452485" cy="27857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664121" y="1746935"/>
            <a:ext cx="10988162" cy="2400657"/>
          </a:xfrm>
          <a:prstGeom prst="rect">
            <a:avLst/>
          </a:prstGeom>
          <a:noFill/>
        </p:spPr>
        <p:txBody>
          <a:bodyPr wrap="square">
            <a:spAutoFit/>
          </a:bodyPr>
          <a:lstStyle/>
          <a:p>
            <a:pPr marL="514350" indent="-514350" algn="just">
              <a:buAutoNum type="arabicPeriod"/>
            </a:pPr>
            <a:r>
              <a:rPr lang="vi-VN" sz="3000" b="1" dirty="0">
                <a:solidFill>
                  <a:srgbClr val="0070C0"/>
                </a:solidFill>
                <a:latin typeface="Times New Roman" panose="02020603050405020304" pitchFamily="18" charset="0"/>
                <a:cs typeface="Times New Roman" panose="02020603050405020304" pitchFamily="18" charset="0"/>
              </a:rPr>
              <a:t>Kỹ năng tiếp cận đối tượng để nắm bắt thông tin về vụ, việc hòa giải và nhu cầu lợi ích của các bên </a:t>
            </a:r>
          </a:p>
          <a:p>
            <a:pPr algn="just"/>
            <a:endParaRPr lang="vi-VN" sz="3000" b="1" dirty="0">
              <a:solidFill>
                <a:srgbClr val="0070C0"/>
              </a:solidFill>
              <a:latin typeface="Times New Roman" panose="02020603050405020304" pitchFamily="18" charset="0"/>
              <a:cs typeface="Times New Roman" panose="02020603050405020304" pitchFamily="18" charset="0"/>
            </a:endParaRPr>
          </a:p>
          <a:p>
            <a:pPr algn="ctr"/>
            <a:r>
              <a:rPr lang="vi-VN" sz="3000" b="1" dirty="0">
                <a:solidFill>
                  <a:srgbClr val="FF0000"/>
                </a:solidFill>
                <a:latin typeface="Times New Roman" panose="02020603050405020304" pitchFamily="18" charset="0"/>
                <a:cs typeface="Times New Roman" panose="02020603050405020304" pitchFamily="18" charset="0"/>
              </a:rPr>
              <a:t>(kỹ năng giao tiếp; kỹ năng lắng nghe; kỹ năng yêu cầu các bên cung cấp thông tin, tài liệu về vụ, việc)</a:t>
            </a:r>
            <a:endParaRPr lang="vi-VN" sz="3000" b="1" i="1" dirty="0">
              <a:solidFill>
                <a:srgbClr val="FF0000"/>
              </a:solidFill>
              <a:latin typeface="Times New Roman" panose="02020603050405020304" pitchFamily="18" charset="0"/>
              <a:cs typeface="Times New Roman" panose="02020603050405020304" pitchFamily="18" charset="0"/>
            </a:endParaRPr>
          </a:p>
        </p:txBody>
      </p:sp>
      <p:pic>
        <p:nvPicPr>
          <p:cNvPr id="15364" name="Picture 4" descr="Tiêu chuẩn của hòa giải viên ở cơ sở"/>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999" y="4473832"/>
            <a:ext cx="3810000" cy="2133600"/>
          </a:xfrm>
          <a:prstGeom prst="round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54767" y="1344796"/>
            <a:ext cx="11457481" cy="53447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829760" y="1526109"/>
            <a:ext cx="4041293" cy="1015663"/>
          </a:xfrm>
          <a:prstGeom prst="rect">
            <a:avLst/>
          </a:prstGeom>
          <a:noFill/>
        </p:spPr>
        <p:txBody>
          <a:bodyPr wrap="square">
            <a:spAutoFit/>
          </a:bodyPr>
          <a:lstStyle/>
          <a:p>
            <a:pPr algn="just"/>
            <a:r>
              <a:rPr lang="vi-VN" sz="3000" b="1" dirty="0">
                <a:solidFill>
                  <a:srgbClr val="FF0000"/>
                </a:solidFill>
                <a:latin typeface="Times New Roman" panose="02020603050405020304" pitchFamily="18" charset="0"/>
                <a:cs typeface="Times New Roman" panose="02020603050405020304" pitchFamily="18" charset="0"/>
              </a:rPr>
              <a:t>1.1. Kỹ năng giao tiếp</a:t>
            </a:r>
          </a:p>
          <a:p>
            <a:pPr algn="just"/>
            <a:endParaRPr lang="vi-VN" sz="3000" b="1"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48184" y="2202348"/>
            <a:ext cx="10365269" cy="4093428"/>
          </a:xfrm>
          <a:prstGeom prst="rect">
            <a:avLst/>
          </a:prstGeom>
          <a:noFill/>
        </p:spPr>
        <p:txBody>
          <a:bodyPr wrap="square">
            <a:spAutoFit/>
          </a:bodyPr>
          <a:lstStyle/>
          <a:p>
            <a:pPr marL="514350" indent="-514350" algn="just">
              <a:buAutoNum type="alphaLcParenR"/>
            </a:pPr>
            <a:r>
              <a:rPr lang="vi-VN" sz="2600" b="1" i="1" dirty="0">
                <a:solidFill>
                  <a:srgbClr val="0070C0"/>
                </a:solidFill>
                <a:latin typeface="Times New Roman" panose="02020603050405020304" pitchFamily="18" charset="0"/>
                <a:cs typeface="Times New Roman" panose="02020603050405020304" pitchFamily="18" charset="0"/>
              </a:rPr>
              <a:t>Thái độ của hòa giải viên khi tiếp đối tượng</a:t>
            </a:r>
          </a:p>
          <a:p>
            <a:pPr marL="0" indent="0" algn="just">
              <a:buNone/>
            </a:pPr>
            <a:r>
              <a:rPr lang="vi-VN" sz="2600" dirty="0">
                <a:latin typeface="Times New Roman" panose="02020603050405020304" pitchFamily="18" charset="0"/>
                <a:cs typeface="Times New Roman" panose="02020603050405020304" pitchFamily="18" charset="0"/>
              </a:rPr>
              <a:t>-</a:t>
            </a:r>
            <a:r>
              <a:rPr lang="vi-VN" sz="2600" dirty="0">
                <a:solidFill>
                  <a:srgbClr val="0070C0"/>
                </a:solidFill>
                <a:latin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Quan tâm và sẵn lòng giúp đỡ người khác;</a:t>
            </a:r>
          </a:p>
          <a:p>
            <a:pPr marL="0" indent="0" algn="just">
              <a:buNone/>
            </a:pPr>
            <a:r>
              <a:rPr lang="vi-VN" sz="2600" dirty="0">
                <a:latin typeface="Times New Roman" panose="02020603050405020304" pitchFamily="18" charset="0"/>
                <a:cs typeface="Times New Roman" panose="02020603050405020304" pitchFamily="18" charset="0"/>
              </a:rPr>
              <a:t>- Tôn trọng đối tượng, không phán xét họ (như: ngắt lời, không lắng nghe, ỷ</a:t>
            </a:r>
          </a:p>
          <a:p>
            <a:pPr marL="0" indent="0" algn="just">
              <a:buNone/>
            </a:pPr>
            <a:r>
              <a:rPr lang="vi-VN" sz="2600" dirty="0">
                <a:latin typeface="Times New Roman" panose="02020603050405020304" pitchFamily="18" charset="0"/>
                <a:cs typeface="Times New Roman" panose="02020603050405020304" pitchFamily="18" charset="0"/>
              </a:rPr>
              <a:t>thế kênh kiệu, nói năng thiếu lễ độ…);</a:t>
            </a:r>
          </a:p>
          <a:p>
            <a:pPr marL="0" indent="0" algn="just">
              <a:buNone/>
            </a:pPr>
            <a:r>
              <a:rPr lang="vi-VN" sz="2600" dirty="0">
                <a:latin typeface="Times New Roman" panose="02020603050405020304" pitchFamily="18" charset="0"/>
                <a:cs typeface="Times New Roman" panose="02020603050405020304" pitchFamily="18" charset="0"/>
              </a:rPr>
              <a:t>- Nhiệt tình trong công việc và chân thành, cởi mở để tạo sự tin cậy;</a:t>
            </a:r>
          </a:p>
          <a:p>
            <a:pPr marL="0" indent="0" algn="just">
              <a:buNone/>
            </a:pPr>
            <a:r>
              <a:rPr lang="vi-VN" sz="2600" dirty="0">
                <a:latin typeface="Times New Roman" panose="02020603050405020304" pitchFamily="18" charset="0"/>
                <a:cs typeface="Times New Roman" panose="02020603050405020304" pitchFamily="18" charset="0"/>
              </a:rPr>
              <a:t>- Chấp nhận đối tượng (dù họ ăn mặc, nói năng thế nào cũng không nên</a:t>
            </a:r>
          </a:p>
          <a:p>
            <a:pPr marL="0" indent="0" algn="just">
              <a:buNone/>
            </a:pPr>
            <a:r>
              <a:rPr lang="vi-VN" sz="2600" dirty="0">
                <a:latin typeface="Times New Roman" panose="02020603050405020304" pitchFamily="18" charset="0"/>
                <a:cs typeface="Times New Roman" panose="02020603050405020304" pitchFamily="18" charset="0"/>
              </a:rPr>
              <a:t>phân biệt đối xử…);</a:t>
            </a:r>
          </a:p>
          <a:p>
            <a:pPr marL="0" indent="0" algn="just">
              <a:buNone/>
            </a:pPr>
            <a:r>
              <a:rPr lang="vi-VN" sz="2600" dirty="0">
                <a:latin typeface="Times New Roman" panose="02020603050405020304" pitchFamily="18" charset="0"/>
                <a:cs typeface="Times New Roman" panose="02020603050405020304" pitchFamily="18" charset="0"/>
              </a:rPr>
              <a:t>- Quan tâm đến yêu cầu của đối tượng;</a:t>
            </a:r>
          </a:p>
          <a:p>
            <a:pPr marL="0" indent="0" algn="just">
              <a:buNone/>
            </a:pPr>
            <a:r>
              <a:rPr lang="vi-VN" sz="2600" dirty="0">
                <a:latin typeface="Times New Roman" panose="02020603050405020304" pitchFamily="18" charset="0"/>
                <a:cs typeface="Times New Roman" panose="02020603050405020304" pitchFamily="18" charset="0"/>
              </a:rPr>
              <a:t>- Thông cảm với đối tượng (hiểu được tâm lý, suy nghĩ và cảm xúc của đối</a:t>
            </a:r>
          </a:p>
          <a:p>
            <a:pPr marL="0" indent="0" algn="just">
              <a:buNone/>
            </a:pPr>
            <a:r>
              <a:rPr lang="vi-VN" sz="2600" dirty="0">
                <a:latin typeface="Times New Roman" panose="02020603050405020304" pitchFamily="18" charset="0"/>
                <a:cs typeface="Times New Roman" panose="02020603050405020304" pitchFamily="18" charset="0"/>
              </a:rPr>
              <a:t>tượng).</a:t>
            </a:r>
          </a:p>
        </p:txBody>
      </p:sp>
      <p:pic>
        <p:nvPicPr>
          <p:cNvPr id="21506" name="Picture 2" descr="Khả Năng Giao Tiếp: Chìa Khóa Thành Công Trong Cuộc Sống Và Sự Nghiệp"/>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14816" y="1334900"/>
            <a:ext cx="2955309" cy="1539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flipH="1">
            <a:off x="0" y="0"/>
            <a:ext cx="12191998" cy="6858000"/>
          </a:xfrm>
          <a:prstGeom prst="rect">
            <a:avLst/>
          </a:prstGeom>
        </p:spPr>
      </p:pic>
      <p:sp>
        <p:nvSpPr>
          <p:cNvPr id="6" name="Rounded Rectangle 5"/>
          <p:cNvSpPr/>
          <p:nvPr/>
        </p:nvSpPr>
        <p:spPr>
          <a:xfrm>
            <a:off x="367258" y="409569"/>
            <a:ext cx="11457481" cy="571691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838200" y="731520"/>
            <a:ext cx="10515600" cy="5445443"/>
          </a:xfrm>
        </p:spPr>
        <p:txBody>
          <a:bodyPr>
            <a:normAutofit fontScale="92500"/>
          </a:bodyPr>
          <a:lstStyle/>
          <a:p>
            <a:pPr marL="0" indent="0" algn="just">
              <a:buNone/>
            </a:pPr>
            <a:r>
              <a:rPr lang="vi-VN" b="1" i="1" dirty="0">
                <a:solidFill>
                  <a:srgbClr val="0070C0"/>
                </a:solidFill>
                <a:latin typeface="Times New Roman" panose="02020603050405020304" pitchFamily="18" charset="0"/>
                <a:cs typeface="Times New Roman" panose="02020603050405020304" pitchFamily="18" charset="0"/>
              </a:rPr>
              <a:t>b) Kỹ năng nghe đối tượng trình bày</a:t>
            </a:r>
          </a:p>
          <a:p>
            <a:pPr marL="0" indent="0" algn="just">
              <a:buNone/>
            </a:pPr>
            <a:r>
              <a:rPr lang="vi-VN" dirty="0">
                <a:solidFill>
                  <a:srgbClr val="0070C0"/>
                </a:solidFill>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Dùng cử chỉ, điệu bộ, ngôn ngữ thể hiện sự chú ý lắng nghe đối tượng nói;</a:t>
            </a:r>
          </a:p>
          <a:p>
            <a:pPr marL="0" indent="0" algn="just">
              <a:buNone/>
            </a:pPr>
            <a:r>
              <a:rPr lang="vi-VN" dirty="0">
                <a:latin typeface="Times New Roman" panose="02020603050405020304" pitchFamily="18" charset="0"/>
                <a:cs typeface="Times New Roman" panose="02020603050405020304" pitchFamily="18" charset="0"/>
              </a:rPr>
              <a:t>- Không phản ứng trước những lời tức giận của các bên, tự kiềm chế, yên</a:t>
            </a:r>
          </a:p>
          <a:p>
            <a:pPr marL="0" indent="0" algn="just">
              <a:buNone/>
            </a:pPr>
            <a:r>
              <a:rPr lang="vi-VN" dirty="0">
                <a:latin typeface="Times New Roman" panose="02020603050405020304" pitchFamily="18" charset="0"/>
                <a:cs typeface="Times New Roman" panose="02020603050405020304" pitchFamily="18" charset="0"/>
              </a:rPr>
              <a:t>lặng lắng nghe, để cho họ trút hết những lời bực bội.</a:t>
            </a:r>
          </a:p>
          <a:p>
            <a:pPr marL="0" indent="0" algn="just">
              <a:buNone/>
            </a:pPr>
            <a:r>
              <a:rPr lang="vi-VN" dirty="0">
                <a:latin typeface="Times New Roman" panose="02020603050405020304" pitchFamily="18" charset="0"/>
                <a:cs typeface="Times New Roman" panose="02020603050405020304" pitchFamily="18" charset="0"/>
              </a:rPr>
              <a:t>- Kiên trì nghe hết những gì đối tượng nói, không nên cắt ngang lời các bên -</a:t>
            </a:r>
          </a:p>
          <a:p>
            <a:pPr marL="0" indent="0" algn="just">
              <a:buNone/>
            </a:pPr>
            <a:r>
              <a:rPr lang="vi-VN" dirty="0">
                <a:latin typeface="Times New Roman" panose="02020603050405020304" pitchFamily="18" charset="0"/>
                <a:cs typeface="Times New Roman" panose="02020603050405020304" pitchFamily="18" charset="0"/>
              </a:rPr>
              <a:t>Dùng lời nói hoặc thái độ, hành vi, cử chỉ để kiểm tra, khẳng định lại những thông</a:t>
            </a:r>
          </a:p>
          <a:p>
            <a:pPr marL="0" indent="0" algn="just">
              <a:buNone/>
            </a:pPr>
            <a:r>
              <a:rPr lang="vi-VN" dirty="0">
                <a:latin typeface="Times New Roman" panose="02020603050405020304" pitchFamily="18" charset="0"/>
                <a:cs typeface="Times New Roman" panose="02020603050405020304" pitchFamily="18" charset="0"/>
              </a:rPr>
              <a:t>tin về suy nghĩ, cảm xúc, hành vi của đối tượng mà mình tiếp nhận được.</a:t>
            </a:r>
          </a:p>
          <a:p>
            <a:pPr marL="0" indent="0" algn="just">
              <a:buNone/>
            </a:pPr>
            <a:r>
              <a:rPr lang="vi-VN" dirty="0">
                <a:latin typeface="Times New Roman" panose="02020603050405020304" pitchFamily="18" charset="0"/>
                <a:cs typeface="Times New Roman" panose="02020603050405020304" pitchFamily="18" charset="0"/>
              </a:rPr>
              <a:t>- Tóm lược các nội dung mang tính bản chất của vụ việc và nguyên nhân phát sinh tranh chấp một cách chính xác, khẳng định lại với các bên tranh chấp để</a:t>
            </a:r>
          </a:p>
          <a:p>
            <a:pPr marL="0" indent="0" algn="just">
              <a:buNone/>
            </a:pPr>
            <a:r>
              <a:rPr lang="vi-VN" dirty="0">
                <a:latin typeface="Times New Roman" panose="02020603050405020304" pitchFamily="18" charset="0"/>
                <a:cs typeface="Times New Roman" panose="02020603050405020304" pitchFamily="18" charset="0"/>
              </a:rPr>
              <a:t>thống nhất quan điểm, cách hiểu về từng vấn đề.</a:t>
            </a:r>
          </a:p>
          <a:p>
            <a:pPr marL="0" indent="0">
              <a:buNone/>
            </a:pPr>
            <a:endParaRPr lang="en-US" dirty="0">
              <a:solidFill>
                <a:srgbClr val="0070C0"/>
              </a:solidFill>
            </a:endParaRPr>
          </a:p>
        </p:txBody>
      </p:sp>
    </p:spTree>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a:off x="0" y="0"/>
            <a:ext cx="12191998" cy="6858000"/>
          </a:xfrm>
          <a:prstGeom prst="rect">
            <a:avLst/>
          </a:prstGeom>
        </p:spPr>
      </p:pic>
      <p:sp>
        <p:nvSpPr>
          <p:cNvPr id="4" name="Rounded Rectangle 3"/>
          <p:cNvSpPr/>
          <p:nvPr/>
        </p:nvSpPr>
        <p:spPr>
          <a:xfrm>
            <a:off x="367258" y="179883"/>
            <a:ext cx="11457481" cy="64307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838200" y="492369"/>
            <a:ext cx="10515600" cy="5964702"/>
          </a:xfrm>
        </p:spPr>
        <p:txBody>
          <a:bodyPr>
            <a:normAutofit fontScale="92500" lnSpcReduction="10000"/>
          </a:bodyPr>
          <a:lstStyle/>
          <a:p>
            <a:pPr marL="0" indent="0">
              <a:buNone/>
            </a:pPr>
            <a:r>
              <a:rPr lang="en-US" b="1" i="1" dirty="0">
                <a:solidFill>
                  <a:srgbClr val="0070C0"/>
                </a:solidFill>
                <a:latin typeface="Times New Roman" panose="02020603050405020304" pitchFamily="18" charset="0"/>
                <a:cs typeface="Times New Roman" panose="02020603050405020304" pitchFamily="18" charset="0"/>
              </a:rPr>
              <a:t>c) </a:t>
            </a:r>
            <a:r>
              <a:rPr lang="en-US" b="1" i="1" dirty="0" err="1">
                <a:solidFill>
                  <a:srgbClr val="0070C0"/>
                </a:solidFill>
                <a:latin typeface="Times New Roman" panose="02020603050405020304" pitchFamily="18" charset="0"/>
                <a:cs typeface="Times New Roman" panose="02020603050405020304" pitchFamily="18" charset="0"/>
              </a:rPr>
              <a:t>Các</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rào</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cản</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cho</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việc</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giao</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tiếp</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hiệu</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quả</a:t>
            </a:r>
            <a:endParaRPr lang="en-US" b="1" i="1" dirty="0">
              <a:solidFill>
                <a:srgbClr val="0070C0"/>
              </a:solidFill>
              <a:latin typeface="Times New Roman" panose="02020603050405020304" pitchFamily="18" charset="0"/>
              <a:cs typeface="Times New Roman" panose="02020603050405020304" pitchFamily="18" charset="0"/>
            </a:endParaRPr>
          </a:p>
          <a:p>
            <a:pPr marL="0" indent="0" algn="just">
              <a:buNone/>
            </a:pPr>
            <a:r>
              <a:rPr lang="vi-VN" dirty="0">
                <a:latin typeface="+mj-lt"/>
              </a:rPr>
              <a:t>	Trong quá trình giao tiếp, hòa giải viên cần lưu ý một số rào cản làm ảnh hưởng đến quá trình giao tiếp sau đây:</a:t>
            </a:r>
          </a:p>
          <a:p>
            <a:pPr algn="just">
              <a:buFontTx/>
              <a:buChar char="-"/>
            </a:pPr>
            <a:r>
              <a:rPr lang="vi-VN" dirty="0">
                <a:solidFill>
                  <a:srgbClr val="FF0000"/>
                </a:solidFill>
                <a:latin typeface="+mj-lt"/>
              </a:rPr>
              <a:t>Sự chỉ trích: </a:t>
            </a:r>
            <a:r>
              <a:rPr lang="vi-VN" dirty="0">
                <a:latin typeface="+mj-lt"/>
              </a:rPr>
              <a:t>Tập trung vào các khía cạnh tiêu cực của xung đột gây ra cảm giác tội lỗi và làm giảm sự tự tin của đối tượng giao tiếp. </a:t>
            </a:r>
          </a:p>
          <a:p>
            <a:pPr algn="just">
              <a:buFontTx/>
              <a:buChar char="-"/>
            </a:pPr>
            <a:r>
              <a:rPr lang="vi-VN" dirty="0">
                <a:solidFill>
                  <a:srgbClr val="FF0000"/>
                </a:solidFill>
                <a:latin typeface="+mj-lt"/>
              </a:rPr>
              <a:t>Sự phỏng đoán</a:t>
            </a:r>
            <a:r>
              <a:rPr lang="vi-VN" dirty="0">
                <a:latin typeface="+mj-lt"/>
              </a:rPr>
              <a:t>: Thăm dò các nội dung ẩn giấu hoặc coi như là hiểu động cơ của đối tượng giao tiếp, gây ra sự giận dữ và hủy hoại lòng tin của đối tượng giao tiếp.</a:t>
            </a:r>
          </a:p>
          <a:p>
            <a:pPr marL="0" indent="0" algn="just">
              <a:buNone/>
            </a:pPr>
            <a:r>
              <a:rPr lang="vi-VN" dirty="0">
                <a:latin typeface="+mj-lt"/>
              </a:rPr>
              <a:t>- </a:t>
            </a:r>
            <a:r>
              <a:rPr lang="vi-VN" dirty="0">
                <a:solidFill>
                  <a:srgbClr val="FF0000"/>
                </a:solidFill>
                <a:latin typeface="+mj-lt"/>
              </a:rPr>
              <a:t>Sự phê phán: </a:t>
            </a:r>
            <a:r>
              <a:rPr lang="vi-VN" dirty="0">
                <a:latin typeface="+mj-lt"/>
              </a:rPr>
              <a:t>Xác lập một vị trí dựa trên quyền lực xã hội, đạo đức hoặc tôn giáo đe dọa sự tự nhận thức của đối tượng giao tiếp. </a:t>
            </a:r>
          </a:p>
          <a:p>
            <a:pPr marL="0" indent="0" algn="just">
              <a:buNone/>
            </a:pPr>
            <a:r>
              <a:rPr lang="vi-VN" dirty="0">
                <a:solidFill>
                  <a:srgbClr val="FF0000"/>
                </a:solidFill>
                <a:latin typeface="+mj-lt"/>
              </a:rPr>
              <a:t>- Lý lẽ: </a:t>
            </a:r>
            <a:r>
              <a:rPr lang="vi-VN" dirty="0">
                <a:latin typeface="+mj-lt"/>
              </a:rPr>
              <a:t>Tập trung vào các yếu tố xung đột có thật, sử dụng lý lẽ để giải thích một người đã sai như thế nào, bỏ qua khía cạnh cảm xúc của xung đột.</a:t>
            </a:r>
          </a:p>
          <a:p>
            <a:pPr marL="0" indent="0" algn="just">
              <a:buNone/>
            </a:pPr>
            <a:r>
              <a:rPr lang="vi-VN" dirty="0">
                <a:solidFill>
                  <a:srgbClr val="FF0000"/>
                </a:solidFill>
                <a:latin typeface="+mj-lt"/>
              </a:rPr>
              <a:t>- Khuyên nhủ: </a:t>
            </a:r>
            <a:r>
              <a:rPr lang="vi-VN" dirty="0">
                <a:latin typeface="+mj-lt"/>
              </a:rPr>
              <a:t>Nói với một người nào đó rằng người đó nên giải quyết vấn đề như thế nào trước khi bạn hiểu một cách đầy đủ về vấn đề, đó là một rào cản mà  rào cản đó có nghĩa là bạn không tin về kiến thức và kinh nghiệm của người đó.</a:t>
            </a:r>
          </a:p>
          <a:p>
            <a:pPr marL="0" indent="0">
              <a:buNone/>
            </a:pPr>
            <a:endParaRPr lang="vi-VN" dirty="0"/>
          </a:p>
        </p:txBody>
      </p:sp>
    </p:spTree>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7259" y="1148962"/>
            <a:ext cx="11457481" cy="534479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960676" y="1356956"/>
            <a:ext cx="4041293" cy="1015663"/>
          </a:xfrm>
          <a:prstGeom prst="rect">
            <a:avLst/>
          </a:prstGeom>
          <a:noFill/>
        </p:spPr>
        <p:txBody>
          <a:bodyPr wrap="square">
            <a:spAutoFit/>
          </a:bodyPr>
          <a:lstStyle/>
          <a:p>
            <a:pPr algn="just"/>
            <a:r>
              <a:rPr lang="vi-VN" sz="3000" b="1" dirty="0">
                <a:solidFill>
                  <a:srgbClr val="FF0000"/>
                </a:solidFill>
                <a:latin typeface="Times New Roman" panose="02020603050405020304" pitchFamily="18" charset="0"/>
                <a:cs typeface="Times New Roman" panose="02020603050405020304" pitchFamily="18" charset="0"/>
              </a:rPr>
              <a:t>1.2. Kỹ năng lắng nghe</a:t>
            </a:r>
          </a:p>
          <a:p>
            <a:pPr algn="just"/>
            <a:endParaRPr lang="vi-VN" sz="3000" b="1"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60677" y="2006514"/>
            <a:ext cx="10630310" cy="4359142"/>
          </a:xfrm>
          <a:prstGeom prst="rect">
            <a:avLst/>
          </a:prstGeom>
          <a:noFill/>
        </p:spPr>
        <p:txBody>
          <a:bodyPr wrap="square">
            <a:spAutoFit/>
          </a:bodyPr>
          <a:lstStyle/>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lphaLcParenR"/>
              <a:defRPr/>
            </a:pP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Kỹ</a:t>
            </a:r>
            <a:r>
              <a:rPr kumimoji="0" lang="en-US"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năng</a:t>
            </a:r>
            <a:r>
              <a:rPr kumimoji="0" lang="en-US"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lắng</a:t>
            </a:r>
            <a:r>
              <a:rPr kumimoji="0" lang="en-US"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nghe</a:t>
            </a:r>
            <a:r>
              <a:rPr kumimoji="0" lang="en-US"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hiệu</a:t>
            </a:r>
            <a:r>
              <a:rPr kumimoji="0" lang="en-US"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600" b="1" i="1"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quả</a:t>
            </a:r>
            <a:endParaRPr kumimoji="0" lang="vi-VN" sz="2600" b="1" i="1"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Để lắng nghe hiệu quả, hòa giải viên cần lưu ý một số kỹ năng sau: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Duy trì sự vô tư và không nghiêng về một phía;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Không đồng tình và cũng không phản đối những chia sẻ của các bên;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Tập trung vào vấn đề các bên trình bày và diễn đạt lại theo cách của riêng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bạn;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Đặt bản thân mình vào vị trí của người khác để hiểu anh hoặc chị ấy đang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nói gì và cảm giác của anh hoặc chị ấy thế nào;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Không ngắt lời, đưa ra lời khuyên hay gợi ý trong khi bạn đang lắng nghe.</a:t>
            </a:r>
            <a:endPar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26" name="Picture 2" descr="Kỹ năng lắng nghe và vai trò quan trọng quyết định thành công trong mọ"/>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9850" y="1266825"/>
            <a:ext cx="2266950" cy="1105794"/>
          </a:xfrm>
          <a:prstGeom prst="round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a:off x="0" y="0"/>
            <a:ext cx="12191998" cy="6858000"/>
          </a:xfrm>
          <a:prstGeom prst="rect">
            <a:avLst/>
          </a:prstGeom>
        </p:spPr>
      </p:pic>
      <p:sp>
        <p:nvSpPr>
          <p:cNvPr id="4" name="Rounded Rectangle 3"/>
          <p:cNvSpPr/>
          <p:nvPr/>
        </p:nvSpPr>
        <p:spPr>
          <a:xfrm>
            <a:off x="308049" y="450515"/>
            <a:ext cx="11629867" cy="57217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854880" y="731519"/>
            <a:ext cx="11029071" cy="5570806"/>
          </a:xfrm>
        </p:spPr>
        <p:txBody>
          <a:bodyPr>
            <a:normAutofit/>
          </a:bodyPr>
          <a:lstStyle/>
          <a:p>
            <a:pPr marL="0" indent="0" algn="just">
              <a:buNone/>
            </a:pPr>
            <a:r>
              <a:rPr lang="en-US" b="1" i="1" dirty="0">
                <a:solidFill>
                  <a:srgbClr val="0070C0"/>
                </a:solidFill>
                <a:latin typeface="Times New Roman" panose="02020603050405020304" pitchFamily="18" charset="0"/>
                <a:cs typeface="Times New Roman" panose="02020603050405020304" pitchFamily="18" charset="0"/>
              </a:rPr>
              <a:t>b) </a:t>
            </a:r>
            <a:r>
              <a:rPr lang="en-US" b="1" i="1" dirty="0" err="1">
                <a:solidFill>
                  <a:srgbClr val="0070C0"/>
                </a:solidFill>
                <a:latin typeface="Times New Roman" panose="02020603050405020304" pitchFamily="18" charset="0"/>
                <a:cs typeface="Times New Roman" panose="02020603050405020304" pitchFamily="18" charset="0"/>
              </a:rPr>
              <a:t>Những</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điều</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cần</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tránh</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khi</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lắng</a:t>
            </a:r>
            <a:r>
              <a:rPr lang="en-US" b="1" i="1" dirty="0">
                <a:solidFill>
                  <a:srgbClr val="0070C0"/>
                </a:solidFill>
                <a:latin typeface="Times New Roman" panose="02020603050405020304" pitchFamily="18" charset="0"/>
                <a:cs typeface="Times New Roman" panose="02020603050405020304" pitchFamily="18" charset="0"/>
              </a:rPr>
              <a:t> </a:t>
            </a:r>
            <a:r>
              <a:rPr lang="en-US" b="1" i="1" dirty="0" err="1">
                <a:solidFill>
                  <a:srgbClr val="0070C0"/>
                </a:solidFill>
                <a:latin typeface="Times New Roman" panose="02020603050405020304" pitchFamily="18" charset="0"/>
                <a:cs typeface="Times New Roman" panose="02020603050405020304" pitchFamily="18" charset="0"/>
              </a:rPr>
              <a:t>nghe</a:t>
            </a:r>
            <a:endParaRPr lang="vi-VN" b="1" i="1" dirty="0">
              <a:solidFill>
                <a:srgbClr val="0070C0"/>
              </a:solidFill>
              <a:latin typeface="Times New Roman" panose="02020603050405020304" pitchFamily="18" charset="0"/>
              <a:cs typeface="Times New Roman" panose="02020603050405020304" pitchFamily="18" charset="0"/>
            </a:endParaRPr>
          </a:p>
          <a:p>
            <a:pPr marL="0" indent="0" algn="just">
              <a:buNone/>
            </a:pPr>
            <a:r>
              <a:rPr lang="vi-VN" dirty="0">
                <a:latin typeface="+mj-lt"/>
              </a:rPr>
              <a:t>Trong quá trình lắng nghe, hòa giải viên cần tránh những điều sau đây:</a:t>
            </a:r>
          </a:p>
          <a:p>
            <a:pPr marL="0" indent="0" algn="just">
              <a:buNone/>
            </a:pPr>
            <a:r>
              <a:rPr lang="vi-VN" dirty="0">
                <a:latin typeface="+mj-lt"/>
              </a:rPr>
              <a:t>- Nghe và phán xét: Chỉ trích, đặt ra những giả định, chỉnh lý, dạy bảo về</a:t>
            </a:r>
          </a:p>
          <a:p>
            <a:pPr marL="0" indent="0" algn="just">
              <a:buNone/>
            </a:pPr>
            <a:r>
              <a:rPr lang="vi-VN" dirty="0">
                <a:latin typeface="+mj-lt"/>
              </a:rPr>
              <a:t>mặt đạo lý, chất vấn, tranh luận với đối tượng trong khi họ đang trình bày,…;</a:t>
            </a:r>
          </a:p>
          <a:p>
            <a:pPr marL="0" indent="0" algn="just">
              <a:buNone/>
            </a:pPr>
            <a:r>
              <a:rPr lang="vi-VN" dirty="0">
                <a:latin typeface="+mj-lt"/>
              </a:rPr>
              <a:t>- Không nên có điệu bộ, cử chỉ (như lắc đầu, cau có mặt mày, nheo mắt…),</a:t>
            </a:r>
          </a:p>
          <a:p>
            <a:pPr marL="0" indent="0" algn="just">
              <a:buNone/>
            </a:pPr>
            <a:r>
              <a:rPr lang="vi-VN" dirty="0">
                <a:latin typeface="+mj-lt"/>
              </a:rPr>
              <a:t>lời nói tỏ thái độ phủ định hay khó chịu khi đối tượng trình bày dài dòng, không</a:t>
            </a:r>
          </a:p>
          <a:p>
            <a:pPr marL="0" indent="0" algn="just">
              <a:buNone/>
            </a:pPr>
            <a:r>
              <a:rPr lang="vi-VN" dirty="0">
                <a:latin typeface="+mj-lt"/>
              </a:rPr>
              <a:t>logic, khó hiểu hoặc đặt ra nhiều câu hỏi không có liên quan đến vụ việc…;</a:t>
            </a:r>
          </a:p>
          <a:p>
            <a:pPr marL="0" indent="0" algn="just">
              <a:buNone/>
            </a:pPr>
            <a:r>
              <a:rPr lang="vi-VN" dirty="0">
                <a:latin typeface="+mj-lt"/>
              </a:rPr>
              <a:t>- Không nên buồn bực hay cáu giận khi các bên có cử chỉ hoặc lời nói làm</a:t>
            </a:r>
          </a:p>
          <a:p>
            <a:pPr marL="0" indent="0" algn="just">
              <a:buNone/>
            </a:pPr>
            <a:r>
              <a:rPr lang="vi-VN" dirty="0">
                <a:latin typeface="+mj-lt"/>
              </a:rPr>
              <a:t>mình không hài lòng bởi đó là những bức xúc nhất thời của họ.</a:t>
            </a:r>
            <a:endParaRPr lang="en-US" dirty="0">
              <a:latin typeface="+mj-lt"/>
            </a:endParaRPr>
          </a:p>
        </p:txBody>
      </p:sp>
    </p:spTree>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7259" y="1203071"/>
            <a:ext cx="11457481" cy="46825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246909" y="395136"/>
            <a:ext cx="10066544"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960676" y="1603174"/>
            <a:ext cx="10270648" cy="523220"/>
          </a:xfrm>
          <a:prstGeom prst="rect">
            <a:avLst/>
          </a:prstGeom>
          <a:noFill/>
        </p:spPr>
        <p:txBody>
          <a:bodyPr wrap="square">
            <a:spAutoFit/>
          </a:bodyPr>
          <a:lstStyle/>
          <a:p>
            <a:pPr algn="just"/>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Kỹ</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yêu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cầu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bên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cấp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liệu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việc</a:t>
            </a:r>
            <a:endParaRPr lang="vi-VN" sz="3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60676" y="2377980"/>
            <a:ext cx="10365269" cy="3108543"/>
          </a:xfrm>
          <a:prstGeom prst="rect">
            <a:avLst/>
          </a:prstGeom>
          <a:noFill/>
        </p:spPr>
        <p:txBody>
          <a:bodyPr wrap="square">
            <a:spAutoFit/>
          </a:bodyPr>
          <a:lstStyle/>
          <a:p>
            <a:pPr marL="0" indent="0" algn="just">
              <a:buNone/>
            </a:pP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hòa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a:t>
            </a:r>
          </a:p>
          <a:p>
            <a:pPr marL="0" indent="0" algn="just">
              <a:buNone/>
            </a:pPr>
            <a:endParaRPr lang="vi-VN" sz="2800" dirty="0">
              <a:latin typeface="Times New Roman" panose="02020603050405020304" pitchFamily="18" charset="0"/>
              <a:cs typeface="Times New Roman" panose="02020603050405020304" pitchFamily="18" charset="0"/>
            </a:endParaRPr>
          </a:p>
          <a:p>
            <a:pPr marL="514350" indent="-514350" algn="just">
              <a:buAutoNum type="alphaLcParenR"/>
            </a:pPr>
            <a:r>
              <a:rPr lang="en-US" sz="2800" b="1" i="1" dirty="0" err="1">
                <a:solidFill>
                  <a:srgbClr val="0070C0"/>
                </a:solidFill>
                <a:latin typeface="Times New Roman" panose="02020603050405020304" pitchFamily="18" charset="0"/>
                <a:cs typeface="Times New Roman" panose="02020603050405020304" pitchFamily="18" charset="0"/>
              </a:rPr>
              <a:t>Câu</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hỏi</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đóng</a:t>
            </a:r>
            <a:endParaRPr lang="vi-VN" sz="2800" b="1" i="1" dirty="0">
              <a:solidFill>
                <a:srgbClr val="0070C0"/>
              </a:solidFill>
              <a:latin typeface="Times New Roman" panose="02020603050405020304" pitchFamily="18" charset="0"/>
              <a:cs typeface="Times New Roman" panose="02020603050405020304" pitchFamily="18" charset="0"/>
            </a:endParaRPr>
          </a:p>
          <a:p>
            <a:pPr marL="0" indent="0" algn="just">
              <a:buNone/>
            </a:pPr>
            <a:r>
              <a:rPr lang="vi-VN" sz="2800" dirty="0">
                <a:solidFill>
                  <a:srgbClr val="0070C0"/>
                </a:solidFill>
                <a:latin typeface="Times New Roman" panose="02020603050405020304" pitchFamily="18" charset="0"/>
                <a:cs typeface="Times New Roman" panose="02020603050405020304" pitchFamily="18" charset="0"/>
              </a:rPr>
              <a:t>Các câu hỏi đóng là dạng câu hỏi có đưa ra các phương án trả lời sẵn để người được hỏi lựa chọn, hoặc câu hỏi dưới dạng Có/Không</a:t>
            </a:r>
          </a:p>
        </p:txBody>
      </p:sp>
      <p:pic>
        <p:nvPicPr>
          <p:cNvPr id="22534" name="Picture 6" descr="Rèn luyện kỹ năng giao tiếp tốt - cơ hội thăng tiến tốt | Anphabe"/>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995" t="-3613" r="8957" b="3613"/>
          <a:stretch>
            <a:fillRect/>
          </a:stretch>
        </p:blipFill>
        <p:spPr bwMode="auto">
          <a:xfrm>
            <a:off x="7899912" y="3256255"/>
            <a:ext cx="2845422" cy="12579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flipH="1">
            <a:off x="0" y="0"/>
            <a:ext cx="12191998" cy="6858000"/>
          </a:xfrm>
          <a:prstGeom prst="rect">
            <a:avLst/>
          </a:prstGeom>
        </p:spPr>
      </p:pic>
      <p:sp>
        <p:nvSpPr>
          <p:cNvPr id="4" name="Rounded Rectangle 3"/>
          <p:cNvSpPr/>
          <p:nvPr/>
        </p:nvSpPr>
        <p:spPr>
          <a:xfrm>
            <a:off x="308049" y="450515"/>
            <a:ext cx="11629867" cy="57217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809469" y="661182"/>
            <a:ext cx="10687987" cy="5515781"/>
          </a:xfrm>
        </p:spPr>
        <p:txBody>
          <a:bodyPr/>
          <a:lstStyle/>
          <a:p>
            <a:pPr marL="0" indent="0">
              <a:buNone/>
            </a:pPr>
            <a:r>
              <a:rPr lang="vi-VN" i="1" dirty="0">
                <a:latin typeface="+mj-lt"/>
              </a:rPr>
              <a:t>	</a:t>
            </a:r>
            <a:r>
              <a:rPr lang="vi-VN" b="1" i="1" dirty="0">
                <a:solidFill>
                  <a:srgbClr val="0070C0"/>
                </a:solidFill>
                <a:latin typeface="+mj-lt"/>
              </a:rPr>
              <a:t>b) Các câu hỏi mở</a:t>
            </a:r>
          </a:p>
          <a:p>
            <a:pPr marL="0" indent="0" algn="just">
              <a:buNone/>
            </a:pPr>
            <a:r>
              <a:rPr lang="vi-VN" dirty="0">
                <a:latin typeface="+mj-lt"/>
              </a:rPr>
              <a:t>	Câu hỏi mở là dạng câu hỏi để cho người trả lời được tự do đưa ra ý kiến của mình, do đó thông tin thu thập được phong phú, đa dạng. Câu hỏi mở giúp duy trì đàm thoại mở, cho phép đối tượng biểu lộ cảm xúc và cung cấp các chi tiết khác liên quan đến trường hợp của họ, cũng như các thông tin phù hợp trong từng ngữ cảnh. Các câu hỏi mở rất hữu ích trong việc đạt được mô tả chung về một tình huống, cho phép thăm dò để hiểu rõ hơn tình hình hoặc suy nghĩ của đối tượng. </a:t>
            </a:r>
          </a:p>
          <a:p>
            <a:pPr marL="0" indent="0">
              <a:buNone/>
            </a:pPr>
            <a:r>
              <a:rPr lang="vi-VN" dirty="0">
                <a:latin typeface="+mj-lt"/>
              </a:rPr>
              <a:t>Các câu hỏi sau đây thể hiện dạng câu hỏi mở:</a:t>
            </a:r>
          </a:p>
          <a:p>
            <a:pPr marL="0" indent="0">
              <a:buNone/>
            </a:pPr>
            <a:r>
              <a:rPr lang="vi-VN" i="1" dirty="0">
                <a:solidFill>
                  <a:srgbClr val="FF0000"/>
                </a:solidFill>
                <a:latin typeface="+mj-lt"/>
              </a:rPr>
              <a:t>- “Hằng ngày, anh ấy đối xử với chị như thế nào?”</a:t>
            </a:r>
          </a:p>
          <a:p>
            <a:pPr marL="0" indent="0">
              <a:buNone/>
            </a:pPr>
            <a:r>
              <a:rPr lang="vi-VN" i="1" dirty="0">
                <a:solidFill>
                  <a:srgbClr val="FF0000"/>
                </a:solidFill>
                <a:latin typeface="+mj-lt"/>
              </a:rPr>
              <a:t>- “Khi chị tức giận như vậy thì anh ta phản ứng ra sao?”</a:t>
            </a:r>
          </a:p>
          <a:p>
            <a:pPr marL="0" indent="0">
              <a:buNone/>
            </a:pPr>
            <a:r>
              <a:rPr lang="vi-VN" i="1" dirty="0">
                <a:solidFill>
                  <a:srgbClr val="FF0000"/>
                </a:solidFill>
                <a:latin typeface="+mj-lt"/>
              </a:rPr>
              <a:t>- “Chị mô tả chuỗi sự việc xảy ra có được không?”</a:t>
            </a:r>
            <a:endParaRPr lang="en-US" i="1" dirty="0">
              <a:solidFill>
                <a:srgbClr val="FF0000"/>
              </a:solidFill>
              <a:latin typeface="+mj-lt"/>
            </a:endParaRPr>
          </a:p>
        </p:txBody>
      </p:sp>
      <p:pic>
        <p:nvPicPr>
          <p:cNvPr id="19458" name="Picture 2" descr="Câu hỏi png | PNGEgg"/>
          <p:cNvPicPr>
            <a:picLocks noChangeAspect="1" noChangeArrowheads="1"/>
          </p:cNvPicPr>
          <p:nvPr/>
        </p:nvPicPr>
        <p:blipFill>
          <a:blip r:embed="rId4">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9457278" y="3528811"/>
            <a:ext cx="1686971" cy="25242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63252 file thiết kế background phông nền maket màu xanh corel x7 - Chia sẻ  &amp; cung cấp file thiết kế quảng cáo, đồ họa vector, file in ấn chất lượ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l="1803" t="1584" r="1301" b="3989"/>
          <a:stretch>
            <a:fillRect/>
          </a:stretch>
        </p:blipFill>
        <p:spPr bwMode="auto">
          <a:xfrm>
            <a:off x="-1" y="1"/>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p:cNvPicPr>
            <a:picLocks noChangeAspect="1"/>
          </p:cNvPicPr>
          <p:nvPr/>
        </p:nvPicPr>
        <p:blipFill>
          <a:blip r:embed="rId3"/>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2119745" y="341155"/>
            <a:ext cx="817503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2.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Các</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hình</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thức</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(05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hình</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thức</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a:t>
            </a:r>
            <a:r>
              <a:rPr lang="en-US" sz="3600" b="1" dirty="0">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r>
            <a:br>
              <a:rPr lang="en-US" sz="3600" b="1" dirty="0">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br>
            <a:endParaRPr lang="vi-VN" sz="3600" b="1" dirty="0">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Rounded Rectangle 20"/>
          <p:cNvSpPr/>
          <p:nvPr/>
        </p:nvSpPr>
        <p:spPr>
          <a:xfrm>
            <a:off x="512618" y="1791925"/>
            <a:ext cx="5001491" cy="130232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Rounded Rectangle 21"/>
          <p:cNvSpPr/>
          <p:nvPr/>
        </p:nvSpPr>
        <p:spPr>
          <a:xfrm>
            <a:off x="6848624" y="5028977"/>
            <a:ext cx="5001491" cy="13382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Rounded Rectangle 22"/>
          <p:cNvSpPr/>
          <p:nvPr/>
        </p:nvSpPr>
        <p:spPr>
          <a:xfrm>
            <a:off x="465047" y="4937786"/>
            <a:ext cx="5001491" cy="13382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ounded Rectangle 23"/>
          <p:cNvSpPr/>
          <p:nvPr/>
        </p:nvSpPr>
        <p:spPr>
          <a:xfrm>
            <a:off x="3742626" y="3522027"/>
            <a:ext cx="4854117" cy="107721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ounded Rectangle 24"/>
          <p:cNvSpPr/>
          <p:nvPr/>
        </p:nvSpPr>
        <p:spPr>
          <a:xfrm>
            <a:off x="6788728" y="1822693"/>
            <a:ext cx="5001491" cy="130232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Box 3"/>
          <p:cNvSpPr txBox="1"/>
          <p:nvPr/>
        </p:nvSpPr>
        <p:spPr>
          <a:xfrm>
            <a:off x="730897" y="1894487"/>
            <a:ext cx="4492266" cy="1077218"/>
          </a:xfrm>
          <a:prstGeom prst="rect">
            <a:avLst/>
          </a:prstGeom>
          <a:noFill/>
        </p:spPr>
        <p:txBody>
          <a:bodyPr wrap="square">
            <a:spAutoFit/>
          </a:bodyPr>
          <a:lstStyle/>
          <a:p>
            <a:pPr algn="ctr"/>
            <a:r>
              <a:rPr lang="en-US" sz="3200" b="1" dirty="0" err="1">
                <a:latin typeface="Times New Roman" panose="02020603050405020304" pitchFamily="18" charset="0"/>
                <a:ea typeface="Tahoma" panose="020B0604030504040204" pitchFamily="34" charset="0"/>
                <a:cs typeface="Times New Roman" panose="02020603050405020304" pitchFamily="18" charset="0"/>
              </a:rPr>
              <a:t>Hòa</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giải</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trong</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tố</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tụng</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dân</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sự</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của</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Tòa</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án</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p>
        </p:txBody>
      </p:sp>
      <p:sp>
        <p:nvSpPr>
          <p:cNvPr id="14" name="TextBox 13"/>
          <p:cNvSpPr txBox="1"/>
          <p:nvPr/>
        </p:nvSpPr>
        <p:spPr>
          <a:xfrm>
            <a:off x="7130613" y="1945191"/>
            <a:ext cx="428349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3200" b="1" dirty="0" err="1">
                <a:latin typeface="Times New Roman" panose="02020603050405020304" pitchFamily="18" charset="0"/>
                <a:ea typeface="Tahoma" panose="020B0604030504040204" pitchFamily="34" charset="0"/>
                <a:cs typeface="Times New Roman" panose="02020603050405020304" pitchFamily="18" charset="0"/>
              </a:rPr>
              <a:t>Hòa</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giải</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trong</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tố</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tụng</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trọng</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tài</a:t>
            </a:r>
            <a:endPar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6" name="TextBox 15"/>
          <p:cNvSpPr txBox="1"/>
          <p:nvPr/>
        </p:nvSpPr>
        <p:spPr>
          <a:xfrm>
            <a:off x="777897" y="5141005"/>
            <a:ext cx="4175452" cy="1077218"/>
          </a:xfrm>
          <a:prstGeom prst="rect">
            <a:avLst/>
          </a:prstGeom>
          <a:noFill/>
        </p:spPr>
        <p:txBody>
          <a:bodyPr wrap="square">
            <a:spAutoFit/>
          </a:bodyPr>
          <a:lstStyle/>
          <a:p>
            <a:pPr algn="ct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Hòa</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giải</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tranh</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chấp</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lao</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200" b="1" i="0" u="none" strike="noStrike" kern="1200" cap="none" spc="0" normalizeH="0" baseline="0" noProof="0" dirty="0" err="1">
                <a:ln>
                  <a:noFill/>
                </a:ln>
                <a:uLnTx/>
                <a:uFillTx/>
                <a:latin typeface="Times New Roman" panose="02020603050405020304" pitchFamily="18" charset="0"/>
                <a:ea typeface="Tahoma" panose="020B0604030504040204" pitchFamily="34" charset="0"/>
                <a:cs typeface="Times New Roman" panose="02020603050405020304" pitchFamily="18" charset="0"/>
              </a:rPr>
              <a:t>động</a:t>
            </a:r>
            <a:r>
              <a:rPr kumimoji="0" lang="en-US"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 </a:t>
            </a:r>
            <a:endParaRPr lang="en-US" sz="32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8" name="TextBox 17"/>
          <p:cNvSpPr txBox="1"/>
          <p:nvPr/>
        </p:nvSpPr>
        <p:spPr>
          <a:xfrm>
            <a:off x="6995998" y="5168102"/>
            <a:ext cx="4854117" cy="1077218"/>
          </a:xfrm>
          <a:prstGeom prst="rect">
            <a:avLst/>
          </a:prstGeom>
          <a:noFill/>
        </p:spPr>
        <p:txBody>
          <a:bodyPr wrap="square">
            <a:spAutoFit/>
          </a:bodyPr>
          <a:lstStyle/>
          <a:p>
            <a:pPr algn="ctr"/>
            <a:r>
              <a:rPr lang="vi-VN" sz="3200" b="1" dirty="0">
                <a:latin typeface="Times New Roman" panose="02020603050405020304" pitchFamily="18" charset="0"/>
                <a:ea typeface="Tahoma" panose="020B0604030504040204" pitchFamily="34" charset="0"/>
                <a:cs typeface="Times New Roman" panose="02020603050405020304" pitchFamily="18" charset="0"/>
              </a:rPr>
              <a:t>Hòa giải tranh chấp đất đai tại UBND xã, phường</a:t>
            </a:r>
            <a:endParaRPr lang="en-US" sz="32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0" name="TextBox 19"/>
          <p:cNvSpPr txBox="1"/>
          <p:nvPr/>
        </p:nvSpPr>
        <p:spPr>
          <a:xfrm>
            <a:off x="4008270" y="3769564"/>
            <a:ext cx="4175453" cy="584775"/>
          </a:xfrm>
          <a:prstGeom prst="rect">
            <a:avLst/>
          </a:prstGeom>
          <a:noFill/>
        </p:spPr>
        <p:txBody>
          <a:bodyPr wrap="square">
            <a:spAutoFit/>
          </a:bodyPr>
          <a:lstStyle/>
          <a:p>
            <a:pPr algn="ctr"/>
            <a:r>
              <a:rPr kumimoji="0" lang="vi-VN" sz="3200" b="1" i="0" u="none" strike="noStrike" kern="1200" cap="none" spc="0" normalizeH="0" baseline="0" noProof="0" dirty="0">
                <a:ln>
                  <a:noFill/>
                </a:ln>
                <a:uLnTx/>
                <a:uFillTx/>
                <a:latin typeface="Times New Roman" panose="02020603050405020304" pitchFamily="18" charset="0"/>
                <a:ea typeface="Tahoma" panose="020B0604030504040204" pitchFamily="34" charset="0"/>
                <a:cs typeface="Times New Roman" panose="02020603050405020304" pitchFamily="18" charset="0"/>
              </a:rPr>
              <a:t>Hòa giải ở cơ sở </a:t>
            </a:r>
            <a:endParaRPr lang="en-US" sz="32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6" name="Oval 25"/>
          <p:cNvSpPr/>
          <p:nvPr/>
        </p:nvSpPr>
        <p:spPr>
          <a:xfrm>
            <a:off x="163268" y="1574688"/>
            <a:ext cx="848114" cy="787214"/>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solidFill>
                  <a:schemeClr val="bg1"/>
                </a:solidFill>
                <a:latin typeface="Times New Roman" panose="02020603050405020304" pitchFamily="18" charset="0"/>
                <a:cs typeface="Times New Roman" panose="02020603050405020304" pitchFamily="18" charset="0"/>
              </a:rPr>
              <a:t>1</a:t>
            </a:r>
          </a:p>
        </p:txBody>
      </p:sp>
      <p:sp>
        <p:nvSpPr>
          <p:cNvPr id="28" name="Oval 27"/>
          <p:cNvSpPr/>
          <p:nvPr/>
        </p:nvSpPr>
        <p:spPr>
          <a:xfrm>
            <a:off x="6468783" y="4761162"/>
            <a:ext cx="848114" cy="787214"/>
          </a:xfrm>
          <a:prstGeom prst="ellips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5</a:t>
            </a:r>
          </a:p>
        </p:txBody>
      </p:sp>
      <p:sp>
        <p:nvSpPr>
          <p:cNvPr id="29" name="Oval 28"/>
          <p:cNvSpPr/>
          <p:nvPr/>
        </p:nvSpPr>
        <p:spPr>
          <a:xfrm>
            <a:off x="6468783" y="1572181"/>
            <a:ext cx="848114" cy="787214"/>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2</a:t>
            </a:r>
          </a:p>
        </p:txBody>
      </p:sp>
      <p:sp>
        <p:nvSpPr>
          <p:cNvPr id="30" name="Oval 29"/>
          <p:cNvSpPr/>
          <p:nvPr/>
        </p:nvSpPr>
        <p:spPr>
          <a:xfrm>
            <a:off x="3367262" y="3273897"/>
            <a:ext cx="848114" cy="787214"/>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3</a:t>
            </a:r>
          </a:p>
        </p:txBody>
      </p:sp>
      <p:sp>
        <p:nvSpPr>
          <p:cNvPr id="31" name="Oval 30"/>
          <p:cNvSpPr/>
          <p:nvPr/>
        </p:nvSpPr>
        <p:spPr>
          <a:xfrm>
            <a:off x="163268" y="4699186"/>
            <a:ext cx="848114" cy="787214"/>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4</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a:off x="0" y="0"/>
            <a:ext cx="12191998" cy="6858000"/>
          </a:xfrm>
          <a:prstGeom prst="rect">
            <a:avLst/>
          </a:prstGeom>
        </p:spPr>
      </p:pic>
      <p:sp>
        <p:nvSpPr>
          <p:cNvPr id="4" name="Rounded Rectangle 3"/>
          <p:cNvSpPr/>
          <p:nvPr/>
        </p:nvSpPr>
        <p:spPr>
          <a:xfrm>
            <a:off x="308049" y="450514"/>
            <a:ext cx="11629867" cy="59084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664120" y="596608"/>
            <a:ext cx="10922391" cy="5908430"/>
          </a:xfrm>
        </p:spPr>
        <p:txBody>
          <a:bodyPr>
            <a:normAutofit/>
          </a:bodyPr>
          <a:lstStyle/>
          <a:p>
            <a:pPr marL="0" indent="0">
              <a:buNone/>
            </a:pPr>
            <a:r>
              <a:rPr lang="vi-VN" i="1" dirty="0">
                <a:latin typeface="Times New Roman" panose="02020603050405020304" pitchFamily="18" charset="0"/>
                <a:cs typeface="Times New Roman" panose="02020603050405020304" pitchFamily="18" charset="0"/>
              </a:rPr>
              <a:t>	</a:t>
            </a:r>
            <a:r>
              <a:rPr lang="vi-VN" b="1" i="1" dirty="0">
                <a:solidFill>
                  <a:srgbClr val="0070C0"/>
                </a:solidFill>
                <a:latin typeface="Times New Roman" panose="02020603050405020304" pitchFamily="18" charset="0"/>
                <a:cs typeface="Times New Roman" panose="02020603050405020304" pitchFamily="18" charset="0"/>
              </a:rPr>
              <a:t>c) Các câu hỏi chủ đạo</a:t>
            </a:r>
          </a:p>
          <a:p>
            <a:pPr marL="0" indent="0" algn="just">
              <a:buNone/>
            </a:pPr>
            <a:r>
              <a:rPr lang="vi-VN" dirty="0">
                <a:latin typeface="Times New Roman" panose="02020603050405020304" pitchFamily="18" charset="0"/>
                <a:cs typeface="Times New Roman" panose="02020603050405020304" pitchFamily="18" charset="0"/>
              </a:rPr>
              <a:t>	Các câu hỏi chủ đạo (còn gọi là câu hỏi áp đặt) là câu hỏi ép đối tượng đưa ra câu trả lời theo một cách nào đó. Những câu hỏi này gồm những giả định hoặc áp đặt suy nghĩ, cho phép làm tăng cơ hội phản hồi từ đối tượng theo cách nào đó.</a:t>
            </a:r>
          </a:p>
          <a:p>
            <a:pPr marL="0" indent="0" algn="just">
              <a:buNone/>
            </a:pPr>
            <a:r>
              <a:rPr lang="vi-VN" dirty="0">
                <a:latin typeface="Times New Roman" panose="02020603050405020304" pitchFamily="18" charset="0"/>
                <a:cs typeface="Times New Roman" panose="02020603050405020304" pitchFamily="18" charset="0"/>
              </a:rPr>
              <a:t>Câu hỏi này áp đặt quan điểm nhất định trong một tình huống và nếu hòa giải viên không cẩn thận, họ có thể tạo ra phản ứng bất hợp pháp hoặc sự khiêu khích từ phía đối tượng. </a:t>
            </a:r>
          </a:p>
          <a:p>
            <a:pPr marL="0" indent="0">
              <a:buNone/>
            </a:pPr>
            <a:r>
              <a:rPr lang="vi-VN" dirty="0">
                <a:latin typeface="Times New Roman" panose="02020603050405020304" pitchFamily="18" charset="0"/>
                <a:cs typeface="Times New Roman" panose="02020603050405020304" pitchFamily="18" charset="0"/>
              </a:rPr>
              <a:t>Các câu hỏi sau đây thể hiện dạng câu hỏi chủ đạo:</a:t>
            </a:r>
            <a:br>
              <a:rPr lang="vi-VN" dirty="0">
                <a:latin typeface="Times New Roman" panose="02020603050405020304" pitchFamily="18" charset="0"/>
                <a:cs typeface="Times New Roman" panose="02020603050405020304" pitchFamily="18" charset="0"/>
              </a:rPr>
            </a:br>
            <a:r>
              <a:rPr lang="vi-VN" dirty="0">
                <a:solidFill>
                  <a:srgbClr val="FF0000"/>
                </a:solidFill>
                <a:latin typeface="Times New Roman" panose="02020603050405020304" pitchFamily="18" charset="0"/>
                <a:cs typeface="Times New Roman" panose="02020603050405020304" pitchFamily="18" charset="0"/>
              </a:rPr>
              <a:t>- “Anh có thật sự tin lời giải thích của bà ấy không?”</a:t>
            </a:r>
            <a:br>
              <a:rPr lang="vi-VN" dirty="0">
                <a:solidFill>
                  <a:srgbClr val="FF0000"/>
                </a:solidFill>
                <a:latin typeface="Times New Roman" panose="02020603050405020304" pitchFamily="18" charset="0"/>
                <a:cs typeface="Times New Roman" panose="02020603050405020304" pitchFamily="18" charset="0"/>
              </a:rPr>
            </a:br>
            <a:r>
              <a:rPr lang="vi-VN" dirty="0">
                <a:solidFill>
                  <a:srgbClr val="FF0000"/>
                </a:solidFill>
                <a:latin typeface="Times New Roman" panose="02020603050405020304" pitchFamily="18" charset="0"/>
                <a:cs typeface="Times New Roman" panose="02020603050405020304" pitchFamily="18" charset="0"/>
              </a:rPr>
              <a:t>- “Anh từng bao giờ thử tìm cách nói chuyện với ông ấy chưa?”</a:t>
            </a:r>
            <a:br>
              <a:rPr lang="vi-VN" dirty="0">
                <a:solidFill>
                  <a:srgbClr val="FF0000"/>
                </a:solidFill>
                <a:latin typeface="Times New Roman" panose="02020603050405020304" pitchFamily="18" charset="0"/>
                <a:cs typeface="Times New Roman" panose="02020603050405020304" pitchFamily="18" charset="0"/>
              </a:rPr>
            </a:br>
            <a:r>
              <a:rPr lang="vi-VN" dirty="0">
                <a:solidFill>
                  <a:srgbClr val="FF0000"/>
                </a:solidFill>
                <a:latin typeface="Times New Roman" panose="02020603050405020304" pitchFamily="18" charset="0"/>
                <a:cs typeface="Times New Roman" panose="02020603050405020304" pitchFamily="18" charset="0"/>
              </a:rPr>
              <a:t>- “Anh có nghĩ rằng mình nên báo công an ngay khi sự việc bắt đầu không?” </a:t>
            </a:r>
            <a:endParaRPr lang="en-US" dirty="0">
              <a:solidFill>
                <a:srgbClr val="FF0000"/>
              </a:solidFill>
            </a:endParaRPr>
          </a:p>
        </p:txBody>
      </p:sp>
      <p:pic>
        <p:nvPicPr>
          <p:cNvPr id="20482" name="Picture 2" descr="NHỮNG CÂU HỎI BẠN NÊN HỎI NGƯỜI PHỎNG VẤN KHI ĐƯỢC YÊU CẦU"/>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76328" y="3566651"/>
            <a:ext cx="2007623" cy="20076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flipH="1">
            <a:off x="0" y="0"/>
            <a:ext cx="12191998" cy="6858000"/>
          </a:xfrm>
          <a:prstGeom prst="rect">
            <a:avLst/>
          </a:prstGeom>
        </p:spPr>
      </p:pic>
      <p:sp>
        <p:nvSpPr>
          <p:cNvPr id="4" name="Rounded Rectangle 3"/>
          <p:cNvSpPr/>
          <p:nvPr/>
        </p:nvSpPr>
        <p:spPr>
          <a:xfrm>
            <a:off x="308049" y="450515"/>
            <a:ext cx="11629867" cy="57217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787791" y="829994"/>
            <a:ext cx="10550769" cy="5669279"/>
          </a:xfrm>
        </p:spPr>
        <p:txBody>
          <a:bodyPr>
            <a:normAutofit/>
          </a:bodyPr>
          <a:lstStyle/>
          <a:p>
            <a:pPr marL="0" indent="0">
              <a:buNone/>
            </a:pPr>
            <a:r>
              <a:rPr lang="vi-VN" i="1" dirty="0">
                <a:latin typeface="Times New Roman" panose="02020603050405020304" pitchFamily="18" charset="0"/>
                <a:cs typeface="Times New Roman" panose="02020603050405020304" pitchFamily="18" charset="0"/>
              </a:rPr>
              <a:t>	</a:t>
            </a:r>
            <a:r>
              <a:rPr lang="vi-VN" b="1" i="1" dirty="0">
                <a:solidFill>
                  <a:srgbClr val="0070C0"/>
                </a:solidFill>
                <a:latin typeface="Times New Roman" panose="02020603050405020304" pitchFamily="18" charset="0"/>
                <a:cs typeface="Times New Roman" panose="02020603050405020304" pitchFamily="18" charset="0"/>
              </a:rPr>
              <a:t>d) Câu hỏi có tính chỉ dẫn</a:t>
            </a:r>
          </a:p>
          <a:p>
            <a:pPr marL="0" indent="0" algn="just">
              <a:buNone/>
            </a:pPr>
            <a:r>
              <a:rPr lang="vi-VN" dirty="0">
                <a:latin typeface="Times New Roman" panose="02020603050405020304" pitchFamily="18" charset="0"/>
                <a:cs typeface="Times New Roman" panose="02020603050405020304" pitchFamily="18" charset="0"/>
              </a:rPr>
              <a:t>	Câu hỏi có tính chỉ dẫn là những câu hỏi khuyến khích đối tượng suy nghĩ về hành động hoặc giải pháp tiềm năng. Tuy nhiên, câu hỏi như vậy thường có hiệu quả nhất khi được sử dụng một cách cởi mở mà họ không đẩy đối tượng tới một giải pháp cụ thể đối với một hoặc gợi ý một hành động. Vai trò của hòa giải viên không phải để cố gắng giải quyết vấn đề của đối tượng, mà là để cung cấp tư vấn pháp luật giúp đối tượng giải quyết các vấn đề của riêng họ. Các câu hỏi sau đây thể hiện dạng câu hỏi có tính chỉ dẫn:</a:t>
            </a:r>
          </a:p>
          <a:p>
            <a:pPr marL="0" indent="0">
              <a:buNone/>
            </a:pPr>
            <a:r>
              <a:rPr lang="vi-VN" dirty="0">
                <a:solidFill>
                  <a:srgbClr val="FF0000"/>
                </a:solidFill>
                <a:latin typeface="Times New Roman" panose="02020603050405020304" pitchFamily="18" charset="0"/>
                <a:cs typeface="Times New Roman" panose="02020603050405020304" pitchFamily="18" charset="0"/>
              </a:rPr>
              <a:t>- “Chị nghĩ chị sẽ nhờ ai cùng mình nói chuyện với anh ấy không?”</a:t>
            </a:r>
          </a:p>
          <a:p>
            <a:pPr marL="0" indent="0">
              <a:buNone/>
            </a:pPr>
            <a:r>
              <a:rPr lang="vi-VN" dirty="0">
                <a:solidFill>
                  <a:srgbClr val="FF0000"/>
                </a:solidFill>
                <a:latin typeface="Times New Roman" panose="02020603050405020304" pitchFamily="18" charset="0"/>
                <a:cs typeface="Times New Roman" panose="02020603050405020304" pitchFamily="18" charset="0"/>
              </a:rPr>
              <a:t>- “Anh đã thử sử dụng những cách nào để thỏa thuận với ông ấy?”</a:t>
            </a:r>
            <a:endParaRPr lang="en-US"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a:off x="0" y="0"/>
            <a:ext cx="12191998" cy="6858000"/>
          </a:xfrm>
          <a:prstGeom prst="rect">
            <a:avLst/>
          </a:prstGeom>
        </p:spPr>
      </p:pic>
      <p:sp>
        <p:nvSpPr>
          <p:cNvPr id="4" name="Rounded Rectangle 3"/>
          <p:cNvSpPr/>
          <p:nvPr/>
        </p:nvSpPr>
        <p:spPr>
          <a:xfrm>
            <a:off x="419726" y="450515"/>
            <a:ext cx="11377534" cy="559155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838200" y="815926"/>
            <a:ext cx="10515600" cy="5361037"/>
          </a:xfrm>
        </p:spPr>
        <p:txBody>
          <a:bodyPr>
            <a:normAutofit/>
          </a:bodyPr>
          <a:lstStyle/>
          <a:p>
            <a:pPr marL="0" indent="0">
              <a:buNone/>
            </a:pPr>
            <a:r>
              <a:rPr lang="vi-VN" i="1" dirty="0">
                <a:latin typeface="+mj-lt"/>
              </a:rPr>
              <a:t>	</a:t>
            </a:r>
            <a:r>
              <a:rPr lang="vi-VN" b="1" i="1" dirty="0">
                <a:solidFill>
                  <a:srgbClr val="0070C0"/>
                </a:solidFill>
                <a:latin typeface="+mj-lt"/>
              </a:rPr>
              <a:t>đ) Các câu hỏi thăm dò (nhằm tìm kiếm sự thật)</a:t>
            </a:r>
          </a:p>
          <a:p>
            <a:pPr marL="0" indent="0" algn="just">
              <a:buNone/>
            </a:pPr>
            <a:r>
              <a:rPr lang="vi-VN" dirty="0">
                <a:latin typeface="+mj-lt"/>
              </a:rPr>
              <a:t>	Câu hỏi thăm dò là những câu hỏi được sử dụng như bước kế tiếp dựa trên một câu hỏi ban đầu để có thêm thông tin từ đối tượng. Thông thường chúng được sử dụng kết hợp với câu hỏi mở. Các đối tượng sẽ bắt đầu mô tả một tình huống, và các hòa giải viên sau đó có thể thăm dò thêm để gợi ra những điểm nổi bật dựa trên phản ứng ban đầu của đối tượng. </a:t>
            </a:r>
          </a:p>
          <a:p>
            <a:pPr marL="0" indent="0" algn="just">
              <a:buNone/>
            </a:pPr>
            <a:r>
              <a:rPr lang="vi-VN" dirty="0">
                <a:latin typeface="+mj-lt"/>
              </a:rPr>
              <a:t>	Các câu hỏi sau đây thể hiện dạng câu hỏi thăm dò:</a:t>
            </a:r>
          </a:p>
          <a:p>
            <a:pPr marL="0" indent="0">
              <a:buNone/>
            </a:pPr>
            <a:r>
              <a:rPr lang="vi-VN" dirty="0">
                <a:solidFill>
                  <a:srgbClr val="FF0000"/>
                </a:solidFill>
                <a:latin typeface="+mj-lt"/>
              </a:rPr>
              <a:t>- “Anh có thể kể thêm về người đàn ông mà anh thấy đi cùng vợ anh ngày hôm đó?”</a:t>
            </a:r>
            <a:br>
              <a:rPr lang="vi-VN" dirty="0">
                <a:solidFill>
                  <a:srgbClr val="FF0000"/>
                </a:solidFill>
                <a:latin typeface="+mj-lt"/>
              </a:rPr>
            </a:br>
            <a:r>
              <a:rPr lang="vi-VN" dirty="0">
                <a:solidFill>
                  <a:srgbClr val="FF0000"/>
                </a:solidFill>
                <a:latin typeface="+mj-lt"/>
              </a:rPr>
              <a:t>- “Làm thế nào mà anh lại nghĩ như vậy về ông ấy?” </a:t>
            </a:r>
            <a:r>
              <a:rPr lang="vi-VN" dirty="0">
                <a:latin typeface="+mj-lt"/>
              </a:rPr>
              <a:t/>
            </a:r>
            <a:br>
              <a:rPr lang="vi-VN" dirty="0">
                <a:latin typeface="+mj-lt"/>
              </a:rPr>
            </a:br>
            <a:endParaRPr lang="en-US" dirty="0">
              <a:latin typeface="+mj-lt"/>
            </a:endParaRPr>
          </a:p>
        </p:txBody>
      </p:sp>
    </p:spTree>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9757" y="1349115"/>
            <a:ext cx="11452485" cy="460197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664121" y="1746935"/>
            <a:ext cx="10988162" cy="1015663"/>
          </a:xfrm>
          <a:prstGeom prst="rect">
            <a:avLst/>
          </a:prstGeom>
          <a:noFill/>
        </p:spPr>
        <p:txBody>
          <a:bodyPr wrap="square">
            <a:spAutoFit/>
          </a:bodyPr>
          <a:lstStyle/>
          <a:p>
            <a:pPr marL="0" indent="0">
              <a:buNone/>
            </a:pPr>
            <a:r>
              <a:rPr lang="en-US" sz="3000" b="1" dirty="0">
                <a:solidFill>
                  <a:srgbClr val="0070C0"/>
                </a:solidFill>
                <a:latin typeface="Times New Roman" panose="02020603050405020304" pitchFamily="18" charset="0"/>
                <a:cs typeface="Times New Roman" panose="02020603050405020304" pitchFamily="18" charset="0"/>
              </a:rPr>
              <a:t>2. </a:t>
            </a:r>
            <a:r>
              <a:rPr lang="en-US" sz="3000" b="1" dirty="0" err="1">
                <a:solidFill>
                  <a:srgbClr val="0070C0"/>
                </a:solidFill>
                <a:latin typeface="Times New Roman" panose="02020603050405020304" pitchFamily="18" charset="0"/>
                <a:cs typeface="Times New Roman" panose="02020603050405020304" pitchFamily="18" charset="0"/>
              </a:rPr>
              <a:t>Kỹ</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năng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yêu</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cầu</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các</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bên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tranh</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chấp</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cung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cấp</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các</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chứng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cứ</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tài</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liệu</a:t>
            </a:r>
            <a:r>
              <a:rPr lang="vi-VN"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liên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quan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đến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vụ</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việc</a:t>
            </a:r>
            <a:r>
              <a:rPr lang="en-US" sz="3000" dirty="0">
                <a:solidFill>
                  <a:srgbClr val="0070C0"/>
                </a:solidFill>
                <a:latin typeface="Times New Roman" panose="02020603050405020304" pitchFamily="18" charset="0"/>
                <a:cs typeface="Times New Roman" panose="02020603050405020304" pitchFamily="18" charset="0"/>
              </a:rPr>
              <a:t> </a:t>
            </a:r>
          </a:p>
        </p:txBody>
      </p:sp>
      <p:sp>
        <p:nvSpPr>
          <p:cNvPr id="7" name="TextBox 6"/>
          <p:cNvSpPr txBox="1"/>
          <p:nvPr/>
        </p:nvSpPr>
        <p:spPr>
          <a:xfrm>
            <a:off x="989316" y="3254326"/>
            <a:ext cx="10213366" cy="1815882"/>
          </a:xfrm>
          <a:prstGeom prst="rect">
            <a:avLst/>
          </a:prstGeom>
          <a:noFill/>
        </p:spPr>
        <p:txBody>
          <a:bodyPr wrap="square">
            <a:spAutoFit/>
          </a:bodyPr>
          <a:lstStyle/>
          <a:p>
            <a:pPr algn="just"/>
            <a:r>
              <a:rPr lang="vi-VN" sz="2800" dirty="0">
                <a:latin typeface="Times New Roman" panose="02020603050405020304" pitchFamily="18" charset="0"/>
                <a:cs typeface="Times New Roman" panose="02020603050405020304" pitchFamily="18" charset="0"/>
              </a:rPr>
              <a:t>Để đưa ra lời khuyên (tư vấn) chính xác, đúng pháp luật, cảm hóa, thuyết phục được đối tượng, thì hòa giải viên phải đề nghị đối tượng cung cấp đầy đủ các tài liệu (nếu có) phản ánh đúng nội dung và diễn biến của vụ việc tranh chấp.</a:t>
            </a:r>
            <a:endParaRPr lang="en-US" sz="2800" dirty="0"/>
          </a:p>
        </p:txBody>
      </p:sp>
    </p:spTree>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9757" y="1349115"/>
            <a:ext cx="11452485" cy="460197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989316" y="1619386"/>
            <a:ext cx="7025833" cy="553998"/>
          </a:xfrm>
          <a:prstGeom prst="rect">
            <a:avLst/>
          </a:prstGeom>
          <a:noFill/>
        </p:spPr>
        <p:txBody>
          <a:bodyPr wrap="square">
            <a:spAutoFit/>
          </a:bodyPr>
          <a:lstStyle/>
          <a:p>
            <a:pPr marL="0" indent="0">
              <a:buNone/>
            </a:pPr>
            <a:r>
              <a:rPr lang="en-US" sz="3000" b="1" dirty="0">
                <a:solidFill>
                  <a:srgbClr val="0070C0"/>
                </a:solidFill>
                <a:latin typeface="Times New Roman" panose="02020603050405020304" pitchFamily="18" charset="0"/>
                <a:cs typeface="Times New Roman" panose="02020603050405020304" pitchFamily="18" charset="0"/>
              </a:rPr>
              <a:t>3. </a:t>
            </a:r>
            <a:r>
              <a:rPr lang="en-US" sz="3000" b="1" dirty="0" err="1">
                <a:solidFill>
                  <a:srgbClr val="0070C0"/>
                </a:solidFill>
                <a:latin typeface="Times New Roman" panose="02020603050405020304" pitchFamily="18" charset="0"/>
                <a:cs typeface="Times New Roman" panose="02020603050405020304" pitchFamily="18" charset="0"/>
              </a:rPr>
              <a:t>Kỹ</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năng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tra</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cứu</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tài</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liệu</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tham</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khảo</a:t>
            </a:r>
            <a:endParaRPr lang="en-US" sz="3000"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89316" y="2400342"/>
            <a:ext cx="10213366" cy="3108543"/>
          </a:xfrm>
          <a:prstGeom prst="rect">
            <a:avLst/>
          </a:prstGeom>
          <a:noFill/>
        </p:spPr>
        <p:txBody>
          <a:bodyPr wrap="square">
            <a:spAutoFit/>
          </a:bodyPr>
          <a:lstStyle/>
          <a:p>
            <a:pPr marL="0" indent="0" algn="just">
              <a:buNone/>
            </a:pPr>
            <a:r>
              <a:rPr lang="vi-VN" sz="2800" dirty="0">
                <a:latin typeface="Times New Roman" panose="02020603050405020304" pitchFamily="18" charset="0"/>
                <a:cs typeface="Times New Roman" panose="02020603050405020304" pitchFamily="18" charset="0"/>
              </a:rPr>
              <a:t>Để đưa ra lời tư vấn pháp luật chính xác, việc tra cứu tài liệu pháp luật trong quá trình hòa giải là điều kiện bắt buộc bởi vì:</a:t>
            </a:r>
          </a:p>
          <a:p>
            <a:pPr marL="0" indent="0" algn="just">
              <a:buNone/>
            </a:pPr>
            <a:r>
              <a:rPr lang="vi-VN" sz="2800" i="1" dirty="0">
                <a:solidFill>
                  <a:srgbClr val="FF0000"/>
                </a:solidFill>
                <a:latin typeface="Times New Roman" panose="02020603050405020304" pitchFamily="18" charset="0"/>
                <a:cs typeface="Times New Roman" panose="02020603050405020304" pitchFamily="18" charset="0"/>
              </a:rPr>
              <a:t>Thứ nhất</a:t>
            </a:r>
            <a:r>
              <a:rPr lang="vi-VN" sz="2800" dirty="0">
                <a:solidFill>
                  <a:srgbClr val="FF0000"/>
                </a:solidFill>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để khẳng định việc hòa giải đang thực hiện trên cơ sở pháp luật chứ không phải theo cảm tính chủ quan, duy ý chí của người hòa giải;</a:t>
            </a:r>
          </a:p>
          <a:p>
            <a:pPr marL="0" indent="0" algn="just">
              <a:buNone/>
            </a:pPr>
            <a:r>
              <a:rPr lang="vi-VN" sz="2800" i="1" dirty="0">
                <a:solidFill>
                  <a:srgbClr val="FF0000"/>
                </a:solidFill>
                <a:latin typeface="Times New Roman" panose="02020603050405020304" pitchFamily="18" charset="0"/>
                <a:cs typeface="Times New Roman" panose="02020603050405020304" pitchFamily="18" charset="0"/>
              </a:rPr>
              <a:t>Thứ hai</a:t>
            </a:r>
            <a:r>
              <a:rPr lang="vi-VN" sz="2800" dirty="0">
                <a:latin typeface="Times New Roman" panose="02020603050405020304" pitchFamily="18" charset="0"/>
                <a:cs typeface="Times New Roman" panose="02020603050405020304" pitchFamily="18" charset="0"/>
              </a:rPr>
              <a:t>, việc tra cứu tài liệu pháp luật có liên quan đến vụ việc hòa giải sẽ giúp kiểm tra tính chính xác những.</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a:off x="0" y="0"/>
            <a:ext cx="12191998" cy="6858000"/>
          </a:xfrm>
          <a:prstGeom prst="rect">
            <a:avLst/>
          </a:prstGeom>
        </p:spPr>
      </p:pic>
      <p:sp>
        <p:nvSpPr>
          <p:cNvPr id="9" name="Rounded Rectangle 8"/>
          <p:cNvSpPr/>
          <p:nvPr/>
        </p:nvSpPr>
        <p:spPr>
          <a:xfrm>
            <a:off x="369757" y="1349115"/>
            <a:ext cx="11452485" cy="419151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5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989316" y="1619386"/>
            <a:ext cx="9593740" cy="1245469"/>
          </a:xfrm>
          <a:prstGeom prst="rect">
            <a:avLst/>
          </a:prstGeom>
          <a:noFill/>
        </p:spPr>
        <p:txBody>
          <a:bodyPr wrap="square">
            <a:spAutoFit/>
          </a:bodyPr>
          <a:lstStyle/>
          <a:p>
            <a:pPr>
              <a:lnSpc>
                <a:spcPct val="90000"/>
              </a:lnSpc>
              <a:spcBef>
                <a:spcPts val="1000"/>
              </a:spcBef>
              <a:defRPr/>
            </a:pPr>
            <a:r>
              <a:rPr lang="vi-VN" sz="3000" b="1" dirty="0">
                <a:solidFill>
                  <a:srgbClr val="0070C0"/>
                </a:solidFill>
                <a:latin typeface="+mj-lt"/>
              </a:rPr>
              <a:t>4. Kỹ năng xem xét, xác minh vụ việc</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lang="vi-VN" sz="4400" b="1" dirty="0">
              <a:solidFill>
                <a:srgbClr val="0070C0"/>
              </a:solidFill>
              <a:latin typeface="+mj-lt"/>
            </a:endParaRPr>
          </a:p>
        </p:txBody>
      </p:sp>
      <p:sp>
        <p:nvSpPr>
          <p:cNvPr id="7" name="TextBox 6"/>
          <p:cNvSpPr txBox="1"/>
          <p:nvPr/>
        </p:nvSpPr>
        <p:spPr>
          <a:xfrm>
            <a:off x="989316" y="2400342"/>
            <a:ext cx="10213366" cy="3108543"/>
          </a:xfrm>
          <a:prstGeom prst="rect">
            <a:avLst/>
          </a:prstGeom>
          <a:noFill/>
        </p:spPr>
        <p:txBody>
          <a:bodyPr wrap="square">
            <a:spAutoFit/>
          </a:bodyPr>
          <a:lstStyle/>
          <a:p>
            <a:pPr marL="0" indent="0">
              <a:buNone/>
            </a:pPr>
            <a:r>
              <a:rPr lang="vi-VN" sz="2800" dirty="0">
                <a:latin typeface="+mj-lt"/>
              </a:rPr>
              <a:t>Việc xác minh phải thực sự khách quan, vô tư. Thông thường họ chỉ đưa ra những thông tin có lợi cho bên tranh chấp mà họ có liên quan. </a:t>
            </a:r>
            <a:r>
              <a:rPr lang="vi-VN" sz="2800" dirty="0">
                <a:solidFill>
                  <a:srgbClr val="FF0000"/>
                </a:solidFill>
                <a:latin typeface="+mj-lt"/>
              </a:rPr>
              <a:t>=&gt; Vì vậy, hòa giải viên cần khéo léo để nhận được những thông tin, tài liệu chính xác, trung thực.</a:t>
            </a:r>
          </a:p>
          <a:p>
            <a:pPr marL="0" indent="0">
              <a:buNone/>
            </a:pPr>
            <a:r>
              <a:rPr lang="vi-VN" sz="2800" dirty="0">
                <a:latin typeface="+mj-lt"/>
              </a:rPr>
              <a:t>Việc xác minh nên lập thành biên bản để làm căn cứ giải thích, thuyết phục các bên tự nguyện hòa giải.</a:t>
            </a:r>
            <a:endParaRPr lang="en-US" sz="2800" dirty="0">
              <a:latin typeface="+mj-lt"/>
            </a:endParaRPr>
          </a:p>
          <a:p>
            <a:pPr marL="0" indent="0" algn="just">
              <a:buNone/>
            </a:pPr>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9757" y="1349116"/>
            <a:ext cx="11452485" cy="49617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1151594" y="1588222"/>
            <a:ext cx="9593740" cy="1015663"/>
          </a:xfrm>
          <a:prstGeom prst="rect">
            <a:avLst/>
          </a:prstGeom>
          <a:noFill/>
        </p:spPr>
        <p:txBody>
          <a:bodyPr wrap="square">
            <a:spAutoFit/>
          </a:bodyPr>
          <a:lstStyle/>
          <a:p>
            <a:pPr marL="0" indent="0">
              <a:buNone/>
            </a:pPr>
            <a:r>
              <a:rPr lang="vi-VN" sz="3000" b="1" dirty="0">
                <a:solidFill>
                  <a:srgbClr val="0070C0"/>
                </a:solidFill>
                <a:latin typeface="+mj-lt"/>
              </a:rPr>
              <a:t>5. Kỹ năng giải thích, thuyết phục, cảm hóa, hướng dẫn các bên tự nguyện giải quyết tranh chấp.</a:t>
            </a:r>
          </a:p>
        </p:txBody>
      </p:sp>
      <p:sp>
        <p:nvSpPr>
          <p:cNvPr id="8" name="TextBox 7"/>
          <p:cNvSpPr txBox="1"/>
          <p:nvPr/>
        </p:nvSpPr>
        <p:spPr>
          <a:xfrm>
            <a:off x="989316" y="2835202"/>
            <a:ext cx="10009681" cy="3108543"/>
          </a:xfrm>
          <a:prstGeom prst="rect">
            <a:avLst/>
          </a:prstGeom>
          <a:noFill/>
        </p:spPr>
        <p:txBody>
          <a:bodyPr wrap="square">
            <a:spAutoFit/>
          </a:bodyPr>
          <a:lstStyle/>
          <a:p>
            <a:pPr marL="0" indent="0" algn="just">
              <a:buNone/>
            </a:pPr>
            <a:r>
              <a:rPr lang="vi-VN" sz="2800" dirty="0">
                <a:latin typeface="+mj-lt"/>
              </a:rPr>
              <a:t>	Mục tiêu đặt ra đối với kỹ năng hòa giải là những lời khuyên, thuyết phục và hướng dẫn của hòa giải viên phải được các bên chấp nhận, đồng thuận nghe theo và làm theo bằng việc các bên tự định đoạt giải quyết dứt điểm tranh chấp, lựa chọn cách xử sự phù hợp với pháp luật và đạo đức xã hội, tránh được những hậu quả pháp lý bất lợi, bảo vệ được quyền, lợi ích hợp pháp của các bên một cách tốt nhất.</a:t>
            </a:r>
            <a:endParaRPr lang="en-US" sz="2800" dirty="0">
              <a:latin typeface="+mj-lt"/>
            </a:endParaRPr>
          </a:p>
        </p:txBody>
      </p:sp>
    </p:spTree>
  </p:cSld>
  <p:clrMapOvr>
    <a:masterClrMapping/>
  </p:clrMapOvr>
  <p:transition spd="slow">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flipH="1">
            <a:off x="0" y="0"/>
            <a:ext cx="12191998" cy="6858000"/>
          </a:xfrm>
          <a:prstGeom prst="rect">
            <a:avLst/>
          </a:prstGeom>
        </p:spPr>
      </p:pic>
      <p:sp>
        <p:nvSpPr>
          <p:cNvPr id="9" name="Rounded Rectangle 8"/>
          <p:cNvSpPr/>
          <p:nvPr/>
        </p:nvSpPr>
        <p:spPr>
          <a:xfrm>
            <a:off x="369757" y="1349116"/>
            <a:ext cx="11452485" cy="49617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1151594" y="1646598"/>
            <a:ext cx="9593740" cy="553998"/>
          </a:xfrm>
          <a:prstGeom prst="rect">
            <a:avLst/>
          </a:prstGeom>
          <a:noFill/>
        </p:spPr>
        <p:txBody>
          <a:bodyPr wrap="square">
            <a:spAutoFit/>
          </a:bodyPr>
          <a:lstStyle/>
          <a:p>
            <a:pPr marL="0" indent="0">
              <a:buNone/>
            </a:pPr>
            <a:r>
              <a:rPr lang="vi-VN" sz="3000" b="1" dirty="0">
                <a:solidFill>
                  <a:srgbClr val="0070C0"/>
                </a:solidFill>
                <a:latin typeface="Times New Roman" panose="02020603050405020304" pitchFamily="18" charset="0"/>
                <a:cs typeface="Times New Roman" panose="02020603050405020304" pitchFamily="18" charset="0"/>
              </a:rPr>
              <a:t>6. Kỹ năng ghi Sổ theo dõi hoạt động hòa giải ở cơ sở</a:t>
            </a:r>
            <a:r>
              <a:rPr lang="vi-VN" sz="3000" dirty="0">
                <a:solidFill>
                  <a:srgbClr val="0070C0"/>
                </a:solidFill>
                <a:latin typeface="Times New Roman" panose="02020603050405020304" pitchFamily="18" charset="0"/>
                <a:cs typeface="Times New Roman" panose="02020603050405020304" pitchFamily="18" charset="0"/>
              </a:rPr>
              <a:t> </a:t>
            </a:r>
          </a:p>
        </p:txBody>
      </p:sp>
      <p:sp>
        <p:nvSpPr>
          <p:cNvPr id="8" name="TextBox 7"/>
          <p:cNvSpPr txBox="1"/>
          <p:nvPr/>
        </p:nvSpPr>
        <p:spPr>
          <a:xfrm>
            <a:off x="1091158" y="2498078"/>
            <a:ext cx="10009681" cy="3108543"/>
          </a:xfrm>
          <a:prstGeom prst="rect">
            <a:avLst/>
          </a:prstGeom>
          <a:noFill/>
        </p:spPr>
        <p:txBody>
          <a:bodyPr wrap="square">
            <a:spAutoFit/>
          </a:bodyPr>
          <a:lstStyle/>
          <a:p>
            <a:pPr marL="0" indent="0" algn="just">
              <a:buNone/>
            </a:pPr>
            <a:r>
              <a:rPr lang="vi-VN" sz="2800" dirty="0">
                <a:latin typeface="Times New Roman" panose="02020603050405020304" pitchFamily="18" charset="0"/>
                <a:cs typeface="Times New Roman" panose="02020603050405020304" pitchFamily="18" charset="0"/>
              </a:rPr>
              <a:t>Theo Điểm d Khoản 2 Điều 28 Luật hòa giải ở cơ sở và Khoản 1 Điều 11 Nghị định số 15/2014/NĐ-CP ngày 27/02/2014 của Chính phủ quy định chi tiết một số điều và biện pháp thi hành Luật hòa giải ở cơ sở, ngày 21/4/2014, Bộ trưởng Bộ Tư pháp đã ban hành mẫu Sổ theo dõi hoạt động hòa giải ở cơ sở tại Quyết định số 889/QĐ-BTP. Sổ theo dõi hoạt động hòa giải ở cơ sở có ký hiệu: </a:t>
            </a:r>
            <a:r>
              <a:rPr lang="vi-VN" sz="2800" dirty="0">
                <a:solidFill>
                  <a:srgbClr val="FF0000"/>
                </a:solidFill>
                <a:latin typeface="Times New Roman" panose="02020603050405020304" pitchFamily="18" charset="0"/>
                <a:cs typeface="Times New Roman" panose="02020603050405020304" pitchFamily="18" charset="0"/>
              </a:rPr>
              <a:t>TP/HG-2014-TDHĐ và được sử dụng thống nhất trên khổ giấy 210 x 297 mm.</a:t>
            </a: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a:off x="0" y="0"/>
            <a:ext cx="12191998" cy="6858000"/>
          </a:xfrm>
          <a:prstGeom prst="rect">
            <a:avLst/>
          </a:prstGeom>
        </p:spPr>
      </p:pic>
      <p:sp>
        <p:nvSpPr>
          <p:cNvPr id="9" name="Rounded Rectangle 8"/>
          <p:cNvSpPr/>
          <p:nvPr/>
        </p:nvSpPr>
        <p:spPr>
          <a:xfrm>
            <a:off x="369757" y="1349116"/>
            <a:ext cx="11452485" cy="49617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a:t>
            </a:r>
            <a:r>
              <a:rPr lang="en-US" sz="3200" b="1" dirty="0" err="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Ở</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CƠ SỞ</a:t>
            </a:r>
            <a: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TextBox 5"/>
          <p:cNvSpPr txBox="1"/>
          <p:nvPr/>
        </p:nvSpPr>
        <p:spPr>
          <a:xfrm>
            <a:off x="1016629" y="1567004"/>
            <a:ext cx="10670646" cy="553998"/>
          </a:xfrm>
          <a:prstGeom prst="rect">
            <a:avLst/>
          </a:prstGeom>
          <a:noFill/>
        </p:spPr>
        <p:txBody>
          <a:bodyPr wrap="square">
            <a:spAutoFit/>
          </a:bodyPr>
          <a:lstStyle/>
          <a:p>
            <a:pPr marL="0" indent="0">
              <a:buNone/>
            </a:pPr>
            <a:r>
              <a:rPr lang="en-US" sz="3000" b="1" dirty="0">
                <a:solidFill>
                  <a:srgbClr val="0070C0"/>
                </a:solidFill>
                <a:latin typeface="Times New Roman" panose="02020603050405020304" pitchFamily="18" charset="0"/>
                <a:cs typeface="Times New Roman" panose="02020603050405020304" pitchFamily="18" charset="0"/>
              </a:rPr>
              <a:t>7. </a:t>
            </a:r>
            <a:r>
              <a:rPr lang="en-US" sz="3000" b="1" dirty="0" err="1">
                <a:solidFill>
                  <a:srgbClr val="0070C0"/>
                </a:solidFill>
                <a:latin typeface="Times New Roman" panose="02020603050405020304" pitchFamily="18" charset="0"/>
                <a:cs typeface="Times New Roman" panose="02020603050405020304" pitchFamily="18" charset="0"/>
              </a:rPr>
              <a:t>Lập</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văn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bản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hòa</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giải</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thành</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văn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bản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hòa</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giải</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không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thành</a:t>
            </a:r>
            <a:r>
              <a:rPr lang="en-US" sz="3000" dirty="0">
                <a:solidFill>
                  <a:srgbClr val="0070C0"/>
                </a:solidFill>
                <a:latin typeface="Times New Roman" panose="02020603050405020304" pitchFamily="18" charset="0"/>
                <a:cs typeface="Times New Roman" panose="02020603050405020304" pitchFamily="18" charset="0"/>
              </a:rPr>
              <a:t> </a:t>
            </a:r>
            <a:endParaRPr lang="vi-VN" sz="3000" dirty="0">
              <a:solidFill>
                <a:srgbClr val="0070C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091159" y="2321156"/>
            <a:ext cx="10009681" cy="3600986"/>
          </a:xfrm>
          <a:prstGeom prst="rect">
            <a:avLst/>
          </a:prstGeom>
          <a:noFill/>
        </p:spPr>
        <p:txBody>
          <a:bodyPr wrap="square">
            <a:spAutoFit/>
          </a:bodyPr>
          <a:lstStyle/>
          <a:p>
            <a:pPr marL="0" indent="0" algn="just">
              <a:buNone/>
            </a:pPr>
            <a:r>
              <a:rPr lang="en-US" sz="2800" b="1" dirty="0">
                <a:latin typeface="Times New Roman" panose="02020603050405020304" pitchFamily="18" charset="0"/>
                <a:cs typeface="Times New Roman" panose="02020603050405020304" pitchFamily="18" charset="0"/>
              </a:rPr>
              <a:t>a) Văn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hòa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a:p>
            <a:pPr marL="0" indent="0" algn="just">
              <a:buNone/>
            </a:pPr>
            <a:r>
              <a:rPr lang="vi-VN" sz="2500" dirty="0">
                <a:latin typeface="Times New Roman" panose="02020603050405020304" pitchFamily="18" charset="0"/>
                <a:cs typeface="Times New Roman" panose="02020603050405020304" pitchFamily="18" charset="0"/>
              </a:rPr>
              <a:t>Gồm các nội dung chính sau đây:</a:t>
            </a:r>
          </a:p>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Căn cứ tiến hành hòa giải: </a:t>
            </a:r>
            <a:r>
              <a:rPr lang="vi-VN" sz="2500" dirty="0">
                <a:latin typeface="Times New Roman" panose="02020603050405020304" pitchFamily="18" charset="0"/>
                <a:cs typeface="Times New Roman" panose="02020603050405020304" pitchFamily="18" charset="0"/>
              </a:rPr>
              <a:t>Nêu rõ việc hòa giải được thực hiện trong trường hợp nào;</a:t>
            </a:r>
          </a:p>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Thông tin cơ bản về các bên: </a:t>
            </a:r>
            <a:r>
              <a:rPr lang="vi-VN" sz="2500" dirty="0">
                <a:latin typeface="Times New Roman" panose="02020603050405020304" pitchFamily="18" charset="0"/>
                <a:cs typeface="Times New Roman" panose="02020603050405020304" pitchFamily="18" charset="0"/>
              </a:rPr>
              <a:t>Họ và tên, tuổi, địa chỉ các bên, người có liên quan đến vụ, việc hòa giải (nếu có);</a:t>
            </a:r>
          </a:p>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Nội dung chủ yếu của vụ, việc: </a:t>
            </a:r>
            <a:r>
              <a:rPr lang="vi-VN" sz="2500" dirty="0">
                <a:latin typeface="Times New Roman" panose="02020603050405020304" pitchFamily="18" charset="0"/>
                <a:cs typeface="Times New Roman" panose="02020603050405020304" pitchFamily="18" charset="0"/>
              </a:rPr>
              <a:t>Ghi tóm tắt mâu thuẫn, tranh chấp, vi phạm pháp luật đã được hòa giải; nguyên nhân của mâu thuẫn, tranh chấp, vi phạm pháp luật;</a:t>
            </a:r>
          </a:p>
        </p:txBody>
      </p:sp>
    </p:spTree>
  </p:cSld>
  <p:clrMapOvr>
    <a:masterClrMapping/>
  </p:clrMapOvr>
  <p:transition spd="med">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36202"/>
          <a:stretch>
            <a:fillRect/>
          </a:stretch>
        </p:blipFill>
        <p:spPr>
          <a:xfrm>
            <a:off x="0" y="0"/>
            <a:ext cx="12191998" cy="6858000"/>
          </a:xfrm>
          <a:prstGeom prst="rect">
            <a:avLst/>
          </a:prstGeom>
        </p:spPr>
      </p:pic>
      <p:sp>
        <p:nvSpPr>
          <p:cNvPr id="9" name="Rounded Rectangle 8"/>
          <p:cNvSpPr/>
          <p:nvPr/>
        </p:nvSpPr>
        <p:spPr>
          <a:xfrm>
            <a:off x="369757" y="1378038"/>
            <a:ext cx="11452485" cy="479094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Content Placeholder 2"/>
          <p:cNvSpPr>
            <a:spLocks noGrp="1"/>
          </p:cNvSpPr>
          <p:nvPr>
            <p:ph idx="1"/>
          </p:nvPr>
        </p:nvSpPr>
        <p:spPr>
          <a:xfrm>
            <a:off x="1390452" y="395136"/>
            <a:ext cx="9923001" cy="753826"/>
          </a:xfrm>
        </p:spPr>
        <p:txBody>
          <a:bodyPr>
            <a:noAutofit/>
          </a:bodyPr>
          <a:lstStyle/>
          <a:p>
            <a:pPr marL="0" indent="0">
              <a:lnSpc>
                <a:spcPct val="100000"/>
              </a:lnSpc>
              <a:buNone/>
            </a:pPr>
            <a:r>
              <a:rPr lang="en-US" sz="3200" b="1">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IV. </a:t>
            </a:r>
            <a:r>
              <a:rPr lang="en-US" sz="3200" b="1" dirty="0">
                <a:ln w="12700" cmpd="sng">
                  <a:solidFill>
                    <a:schemeClr val="accent4"/>
                  </a:solidFill>
                  <a:prstDash val="solid"/>
                </a:ln>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MỘT SỐ KỸ NĂNG HÒA GIẢI Ở CƠ SỞ</a:t>
            </a:r>
            <a: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2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8" name="TextBox 7"/>
          <p:cNvSpPr txBox="1"/>
          <p:nvPr/>
        </p:nvSpPr>
        <p:spPr>
          <a:xfrm>
            <a:off x="881662" y="1806938"/>
            <a:ext cx="10458447" cy="3939540"/>
          </a:xfrm>
          <a:prstGeom prst="rect">
            <a:avLst/>
          </a:prstGeom>
          <a:noFill/>
        </p:spPr>
        <p:txBody>
          <a:bodyPr wrap="square">
            <a:spAutoFit/>
          </a:bodyPr>
          <a:lstStyle/>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Diễn biến của quá trình hòa giải: </a:t>
            </a:r>
            <a:r>
              <a:rPr lang="vi-VN" sz="2500" dirty="0">
                <a:latin typeface="Times New Roman" panose="02020603050405020304" pitchFamily="18" charset="0"/>
                <a:cs typeface="Times New Roman" panose="02020603050405020304" pitchFamily="18" charset="0"/>
              </a:rPr>
              <a:t>Ghi tóm tắt quá trình tổ chức hòa giải vụ việc (tổ chức gặp gỡ từng bên, tổ chức buổi hòa giải giữa các bên - thời gian, địa</a:t>
            </a:r>
          </a:p>
          <a:p>
            <a:pPr marL="0" indent="0" algn="just">
              <a:buNone/>
            </a:pPr>
            <a:r>
              <a:rPr lang="vi-VN" sz="2500" dirty="0">
                <a:latin typeface="Times New Roman" panose="02020603050405020304" pitchFamily="18" charset="0"/>
                <a:cs typeface="Times New Roman" panose="02020603050405020304" pitchFamily="18" charset="0"/>
              </a:rPr>
              <a:t>điểm, thành phần, nội dung: ý kiến hòa giải viên, ý kiến từng bên);</a:t>
            </a:r>
          </a:p>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Thỏa thuận đạt được và giải pháp thực hiện, quyền và nghĩa vụ của các bên: </a:t>
            </a:r>
            <a:r>
              <a:rPr lang="vi-VN" sz="2500" dirty="0">
                <a:latin typeface="Times New Roman" panose="02020603050405020304" pitchFamily="18" charset="0"/>
                <a:cs typeface="Times New Roman" panose="02020603050405020304" pitchFamily="18" charset="0"/>
              </a:rPr>
              <a:t>Ghi rõ giải pháp hai bên thống nhất để giải quyết mâu thuẫn, tranh chấp; Trong đó, nêu rõ để giải quyết mâu thuẫn, tranh chấp, hai bên đã thống nhất quyền và nghĩa vụ của từng bên như thế nào.</a:t>
            </a:r>
          </a:p>
          <a:p>
            <a:pPr marL="0" indent="0" algn="just">
              <a:buNone/>
            </a:pPr>
            <a:r>
              <a:rPr lang="vi-VN" sz="2500" dirty="0">
                <a:solidFill>
                  <a:srgbClr val="FF0000"/>
                </a:solidFill>
                <a:latin typeface="Times New Roman" panose="02020603050405020304" pitchFamily="18" charset="0"/>
                <a:cs typeface="Times New Roman" panose="02020603050405020304" pitchFamily="18" charset="0"/>
              </a:rPr>
              <a:t>+ Phương thức, thời hạn thực hiện thỏa thuận: </a:t>
            </a:r>
            <a:r>
              <a:rPr lang="vi-VN" sz="2500" dirty="0">
                <a:latin typeface="Times New Roman" panose="02020603050405020304" pitchFamily="18" charset="0"/>
                <a:cs typeface="Times New Roman" panose="02020603050405020304" pitchFamily="18" charset="0"/>
              </a:rPr>
              <a:t>Nêu cách thức, phương pháp và thời hạn thực hiện thỏa thuận.</a:t>
            </a:r>
          </a:p>
          <a:p>
            <a:pPr marL="0" indent="0" algn="just">
              <a:buNone/>
            </a:pPr>
            <a:r>
              <a:rPr lang="vi-VN" sz="2500" dirty="0">
                <a:latin typeface="Times New Roman" panose="02020603050405020304" pitchFamily="18" charset="0"/>
                <a:cs typeface="Times New Roman" panose="02020603050405020304" pitchFamily="18" charset="0"/>
              </a:rPr>
              <a:t>+ Chữ ký hoặc điểm chỉ của các bên và của hòa giải viên.</a:t>
            </a:r>
          </a:p>
        </p:txBody>
      </p:sp>
    </p:spTree>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2021060" y="302925"/>
            <a:ext cx="8653369"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3. Vai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trò</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ý</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nghĩa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của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cơ</a:t>
            </a:r>
            <a:r>
              <a:rPr lang="en-US" sz="3600" b="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vi-VN" sz="3600" b="1" smtClean="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Rounded Rectangle 20"/>
          <p:cNvSpPr/>
          <p:nvPr/>
        </p:nvSpPr>
        <p:spPr>
          <a:xfrm>
            <a:off x="-2" y="1087519"/>
            <a:ext cx="12192000" cy="558202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526469" y="1348164"/>
            <a:ext cx="11139051" cy="5029967"/>
          </a:xfrm>
          <a:prstGeom prst="rect">
            <a:avLst/>
          </a:prstGeom>
          <a:noFill/>
        </p:spPr>
        <p:txBody>
          <a:bodyPr wrap="square">
            <a:spAutoFit/>
          </a:bodyPr>
          <a:lstStyle/>
          <a:p>
            <a:pPr algn="just">
              <a:lnSpc>
                <a:spcPct val="120000"/>
              </a:lnSpc>
            </a:pPr>
            <a:r>
              <a:rPr lang="vi-VN" sz="3000" b="1" i="1" dirty="0">
                <a:ln w="0"/>
                <a:solidFill>
                  <a:srgbClr val="0070C0"/>
                </a:solidFill>
                <a:latin typeface="Times New Roman" panose="02020603050405020304" pitchFamily="18" charset="0"/>
                <a:ea typeface="Tahoma" panose="020B0604030504040204" pitchFamily="34" charset="0"/>
                <a:cs typeface="Times New Roman" panose="02020603050405020304" pitchFamily="18" charset="0"/>
              </a:rPr>
              <a:t>Thứ nhất</a:t>
            </a:r>
            <a:r>
              <a:rPr lang="vi-VN" sz="3000" b="1" dirty="0">
                <a:ln w="0"/>
                <a:solidFill>
                  <a:srgbClr val="0070C0"/>
                </a:solidFill>
                <a:latin typeface="Times New Roman" panose="02020603050405020304" pitchFamily="18" charset="0"/>
                <a:ea typeface="Tahoma" panose="020B0604030504040204" pitchFamily="34" charset="0"/>
                <a:cs typeface="Times New Roman" panose="02020603050405020304" pitchFamily="18" charset="0"/>
              </a:rPr>
              <a:t>, </a:t>
            </a:r>
            <a:r>
              <a:rPr lang="vi-VN" sz="3000" dirty="0">
                <a:ln w="0"/>
                <a:latin typeface="Times New Roman" panose="02020603050405020304" pitchFamily="18" charset="0"/>
                <a:ea typeface="Tahoma" panose="020B0604030504040204" pitchFamily="34" charset="0"/>
                <a:cs typeface="Times New Roman" panose="02020603050405020304" pitchFamily="18" charset="0"/>
              </a:rPr>
              <a:t>hòa giải ở cơ sở góp phần giải quyết kịp thời, từ gốc mâu thuẫn,xích mích, các tranh chấp trong gia đình, cộng đồng dân cư, từ đó khôi phục, duy trì, củng cố tình đoàn kết trong nội bộ nhân dân, phòng ngừa, hạn chế vi phạm pháp luật, tội phạm, bảo đảm trật tự, an toàn xã hội, tránh để chuyện bé xé ra to, </a:t>
            </a:r>
            <a:r>
              <a:rPr lang="vi-VN" sz="3000" dirty="0">
                <a:ln w="0"/>
                <a:highlight>
                  <a:srgbClr val="FFFF00"/>
                </a:highlight>
                <a:latin typeface="Times New Roman" panose="02020603050405020304" pitchFamily="18" charset="0"/>
                <a:ea typeface="Tahoma" panose="020B0604030504040204" pitchFamily="34" charset="0"/>
                <a:cs typeface="Times New Roman" panose="02020603050405020304" pitchFamily="18" charset="0"/>
              </a:rPr>
              <a:t>“cái sảy nảy cái ung”, </a:t>
            </a:r>
            <a:r>
              <a:rPr lang="vi-VN" sz="3000" dirty="0">
                <a:ln w="0"/>
                <a:latin typeface="Times New Roman" panose="02020603050405020304" pitchFamily="18" charset="0"/>
                <a:ea typeface="Tahoma" panose="020B0604030504040204" pitchFamily="34" charset="0"/>
                <a:cs typeface="Times New Roman" panose="02020603050405020304" pitchFamily="18" charset="0"/>
              </a:rPr>
              <a:t>từ tranh chấp dân sự chuyển thành phạm tội hình sự. Giải quyết tranh chấp thông qua hòa giải, quan hệ tốt đẹp giữa các bên được duy trì, góp phần giảm bớt khiếu nại, tố cáo, khiếu kiện của nhân dân, tiết kiệm thời gian, chi phí, công sức của nhân dân cũng như của Nhà nước.</a:t>
            </a:r>
            <a:endParaRPr lang="en-US" sz="3000" dirty="0">
              <a:ln w="0"/>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Freeform 6"/>
          <p:cNvSpPr/>
          <p:nvPr/>
        </p:nvSpPr>
        <p:spPr>
          <a:xfrm rot="16200000" flipH="1" flipV="1">
            <a:off x="56455" y="705384"/>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9" name="Freeform 6"/>
          <p:cNvSpPr/>
          <p:nvPr/>
        </p:nvSpPr>
        <p:spPr>
          <a:xfrm rot="5400000" flipV="1">
            <a:off x="10889667" y="705384"/>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a:off x="0" y="0"/>
            <a:ext cx="12191998" cy="6858000"/>
          </a:xfrm>
          <a:prstGeom prst="rect">
            <a:avLst/>
          </a:prstGeom>
        </p:spPr>
      </p:pic>
      <p:sp>
        <p:nvSpPr>
          <p:cNvPr id="4" name="Rounded Rectangle 3"/>
          <p:cNvSpPr/>
          <p:nvPr/>
        </p:nvSpPr>
        <p:spPr>
          <a:xfrm>
            <a:off x="438149" y="305972"/>
            <a:ext cx="11315701" cy="638362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968178" y="846061"/>
            <a:ext cx="10423722" cy="5165877"/>
          </a:xfrm>
        </p:spPr>
        <p:txBody>
          <a:bodyPr anchor="ctr">
            <a:normAutofit fontScale="92500" lnSpcReduction="10000"/>
          </a:bodyPr>
          <a:lstStyle/>
          <a:p>
            <a:pPr marL="0" indent="0">
              <a:lnSpc>
                <a:spcPct val="120000"/>
              </a:lnSpc>
              <a:buNone/>
            </a:pPr>
            <a:r>
              <a:rPr lang="vi-VN" sz="3600" b="1" i="1" dirty="0">
                <a:latin typeface="Times New Roman" panose="02020603050405020304" pitchFamily="18" charset="0"/>
                <a:cs typeface="Times New Roman" panose="02020603050405020304" pitchFamily="18" charset="0"/>
              </a:rPr>
              <a:t>b) Văn bản hòa giải không thành</a:t>
            </a:r>
          </a:p>
          <a:p>
            <a:pPr marL="0" indent="0" algn="just">
              <a:lnSpc>
                <a:spcPct val="120000"/>
              </a:lnSpc>
              <a:buNone/>
            </a:pPr>
            <a:r>
              <a:rPr lang="vi-VN" dirty="0">
                <a:latin typeface="Times New Roman" panose="02020603050405020304" pitchFamily="18" charset="0"/>
                <a:cs typeface="Times New Roman" panose="02020603050405020304" pitchFamily="18" charset="0"/>
              </a:rPr>
              <a:t>Trường hợp các bên yêu cầu lập văn bản hòa giải không thành, thì hòa giải viên lập văn bản hòa giải không thành gồm các nội dung chủ yếu sau đây:</a:t>
            </a:r>
          </a:p>
          <a:p>
            <a:pPr marL="0" indent="0" algn="just">
              <a:lnSpc>
                <a:spcPct val="120000"/>
              </a:lnSpc>
              <a:buNone/>
            </a:pPr>
            <a:r>
              <a:rPr lang="vi-VN" dirty="0">
                <a:solidFill>
                  <a:srgbClr val="FF0000"/>
                </a:solidFill>
                <a:latin typeface="Times New Roman" panose="02020603050405020304" pitchFamily="18" charset="0"/>
                <a:cs typeface="Times New Roman" panose="02020603050405020304" pitchFamily="18" charset="0"/>
              </a:rPr>
              <a:t>+ Căn cứ tiến hành hòa giải: </a:t>
            </a:r>
            <a:r>
              <a:rPr lang="vi-VN" dirty="0">
                <a:latin typeface="Times New Roman" panose="02020603050405020304" pitchFamily="18" charset="0"/>
                <a:cs typeface="Times New Roman" panose="02020603050405020304" pitchFamily="18" charset="0"/>
              </a:rPr>
              <a:t>Nêu rõ việc hòa giải được thực hiện trong trường hợp nào.</a:t>
            </a:r>
          </a:p>
          <a:p>
            <a:pPr marL="0" indent="0" algn="just">
              <a:lnSpc>
                <a:spcPct val="120000"/>
              </a:lnSpc>
              <a:buNone/>
            </a:pPr>
            <a:r>
              <a:rPr lang="vi-VN" dirty="0">
                <a:solidFill>
                  <a:srgbClr val="FF0000"/>
                </a:solidFill>
                <a:latin typeface="Times New Roman" panose="02020603050405020304" pitchFamily="18" charset="0"/>
                <a:cs typeface="Times New Roman" panose="02020603050405020304" pitchFamily="18" charset="0"/>
              </a:rPr>
              <a:t>+ Thông tin cơ bản về các bên: </a:t>
            </a:r>
            <a:r>
              <a:rPr lang="vi-VN" dirty="0">
                <a:latin typeface="Times New Roman" panose="02020603050405020304" pitchFamily="18" charset="0"/>
                <a:cs typeface="Times New Roman" panose="02020603050405020304" pitchFamily="18" charset="0"/>
              </a:rPr>
              <a:t>Họ và tên, tuổi, địa chỉ các bên, người có liên quan đến vụ, việc hòa giải (nếu có).</a:t>
            </a:r>
          </a:p>
          <a:p>
            <a:pPr marL="0" indent="0" algn="just">
              <a:lnSpc>
                <a:spcPct val="120000"/>
              </a:lnSpc>
              <a:buNone/>
            </a:pPr>
            <a:r>
              <a:rPr lang="vi-VN" dirty="0">
                <a:solidFill>
                  <a:srgbClr val="FF0000"/>
                </a:solidFill>
                <a:latin typeface="Times New Roman" panose="02020603050405020304" pitchFamily="18" charset="0"/>
                <a:cs typeface="Times New Roman" panose="02020603050405020304" pitchFamily="18" charset="0"/>
              </a:rPr>
              <a:t>+ Nội dung chủ yếu của vụ, việc: </a:t>
            </a:r>
            <a:r>
              <a:rPr lang="vi-VN" dirty="0">
                <a:latin typeface="Times New Roman" panose="02020603050405020304" pitchFamily="18" charset="0"/>
                <a:cs typeface="Times New Roman" panose="02020603050405020304" pitchFamily="18" charset="0"/>
              </a:rPr>
              <a:t>Ghi tóm tắt mâu thuẫn, tranh chấp, vi phạm pháp luật đã được hòa giải; nguyên nhân của mâu thuẫn, tranh chấp, vi phạm pháp luật.</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36202"/>
          <a:stretch>
            <a:fillRect/>
          </a:stretch>
        </p:blipFill>
        <p:spPr>
          <a:xfrm flipH="1">
            <a:off x="0" y="0"/>
            <a:ext cx="12191998" cy="6858000"/>
          </a:xfrm>
          <a:prstGeom prst="rect">
            <a:avLst/>
          </a:prstGeom>
        </p:spPr>
      </p:pic>
      <p:sp>
        <p:nvSpPr>
          <p:cNvPr id="4" name="Rounded Rectangle 3"/>
          <p:cNvSpPr/>
          <p:nvPr/>
        </p:nvSpPr>
        <p:spPr>
          <a:xfrm>
            <a:off x="330558" y="450468"/>
            <a:ext cx="11518542" cy="610156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Freeform 6"/>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idx="1"/>
          </p:nvPr>
        </p:nvSpPr>
        <p:spPr>
          <a:xfrm>
            <a:off x="694582" y="305972"/>
            <a:ext cx="10884800" cy="6246056"/>
          </a:xfrm>
        </p:spPr>
        <p:txBody>
          <a:bodyPr anchor="ctr">
            <a:normAutofit/>
          </a:bodyPr>
          <a:lstStyle/>
          <a:p>
            <a:pPr marL="0" indent="0">
              <a:lnSpc>
                <a:spcPct val="120000"/>
              </a:lnSpc>
              <a:buNone/>
            </a:pPr>
            <a:r>
              <a:rPr lang="vi-VN" sz="3600" b="1" i="1" dirty="0">
                <a:latin typeface="Times New Roman" panose="02020603050405020304" pitchFamily="18" charset="0"/>
                <a:cs typeface="Times New Roman" panose="02020603050405020304" pitchFamily="18" charset="0"/>
              </a:rPr>
              <a:t>b) Văn bản hòa giải không thành</a:t>
            </a:r>
          </a:p>
          <a:p>
            <a:pPr marL="0" indent="0" algn="just">
              <a:lnSpc>
                <a:spcPct val="120000"/>
              </a:lnSpc>
              <a:buNone/>
            </a:pPr>
            <a:r>
              <a:rPr lang="vi-VN" dirty="0">
                <a:solidFill>
                  <a:srgbClr val="FF0000"/>
                </a:solidFill>
                <a:latin typeface="Times New Roman" panose="02020603050405020304" pitchFamily="18" charset="0"/>
                <a:cs typeface="Times New Roman" panose="02020603050405020304" pitchFamily="18" charset="0"/>
              </a:rPr>
              <a:t>+ Diễn biến của quá trình hòa giải: </a:t>
            </a:r>
            <a:r>
              <a:rPr lang="vi-VN" dirty="0">
                <a:latin typeface="Times New Roman" panose="02020603050405020304" pitchFamily="18" charset="0"/>
                <a:cs typeface="Times New Roman" panose="02020603050405020304" pitchFamily="18" charset="0"/>
              </a:rPr>
              <a:t>Ghi tóm tắt quá trình tổ chức hòa giải vụ việc (tổ chức gặp gỡ từng bên, tổ chức buổi hòa giải giữa các bên - thời gian, địa điểm, thành phần, nội dung: ý kiến hòa giải viên, ý kiến từng bên).</a:t>
            </a:r>
          </a:p>
          <a:p>
            <a:pPr marL="0" indent="0" algn="just">
              <a:lnSpc>
                <a:spcPct val="120000"/>
              </a:lnSpc>
              <a:buNone/>
            </a:pPr>
            <a:r>
              <a:rPr lang="vi-VN" dirty="0">
                <a:latin typeface="Times New Roman" panose="02020603050405020304" pitchFamily="18" charset="0"/>
                <a:cs typeface="Times New Roman" panose="02020603050405020304" pitchFamily="18" charset="0"/>
              </a:rPr>
              <a:t>+ Yêu cầu của mỗi bên về từng vấn đề tranh chấp sau khi hòa giải.</a:t>
            </a:r>
          </a:p>
          <a:p>
            <a:pPr marL="0" indent="0" algn="just">
              <a:lnSpc>
                <a:spcPct val="120000"/>
              </a:lnSpc>
              <a:buNone/>
            </a:pPr>
            <a:r>
              <a:rPr lang="vi-VN" dirty="0">
                <a:solidFill>
                  <a:srgbClr val="FF0000"/>
                </a:solidFill>
                <a:latin typeface="Times New Roman" panose="02020603050405020304" pitchFamily="18" charset="0"/>
                <a:cs typeface="Times New Roman" panose="02020603050405020304" pitchFamily="18" charset="0"/>
              </a:rPr>
              <a:t>+ Lý do hòa giải không thành: </a:t>
            </a:r>
            <a:r>
              <a:rPr lang="vi-VN" dirty="0">
                <a:latin typeface="Times New Roman" panose="02020603050405020304" pitchFamily="18" charset="0"/>
                <a:cs typeface="Times New Roman" panose="02020603050405020304" pitchFamily="18" charset="0"/>
              </a:rPr>
              <a:t>Nêu lý do chủ yếu dẫn đến việc hai bên không thỏa thuận được với nhau về cách giải quyết mâu thuẫn, tranh chấp.</a:t>
            </a:r>
          </a:p>
          <a:p>
            <a:pPr marL="0" indent="0" algn="just">
              <a:lnSpc>
                <a:spcPct val="120000"/>
              </a:lnSpc>
              <a:buNone/>
            </a:pPr>
            <a:r>
              <a:rPr lang="vi-VN" dirty="0">
                <a:latin typeface="Times New Roman" panose="02020603050405020304" pitchFamily="18" charset="0"/>
                <a:cs typeface="Times New Roman" panose="02020603050405020304" pitchFamily="18" charset="0"/>
              </a:rPr>
              <a:t>+ Chữ ký của hòa giải viên.</a:t>
            </a:r>
            <a:endParaRPr lang="en-US"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645C2-75FA-CEAB-2505-F4637525183C}"/>
              </a:ext>
            </a:extLst>
          </p:cNvPr>
          <p:cNvPicPr>
            <a:picLocks noChangeAspect="1"/>
          </p:cNvPicPr>
          <p:nvPr/>
        </p:nvPicPr>
        <p:blipFill>
          <a:blip r:embed="rId2"/>
          <a:srcRect r="36202"/>
          <a:stretch>
            <a:fillRect/>
          </a:stretch>
        </p:blipFill>
        <p:spPr>
          <a:xfrm>
            <a:off x="0" y="0"/>
            <a:ext cx="12191998" cy="6858000"/>
          </a:xfrm>
          <a:prstGeom prst="rect">
            <a:avLst/>
          </a:prstGeom>
        </p:spPr>
      </p:pic>
      <p:sp>
        <p:nvSpPr>
          <p:cNvPr id="2" name="Title 1"/>
          <p:cNvSpPr>
            <a:spLocks noGrp="1"/>
          </p:cNvSpPr>
          <p:nvPr>
            <p:ph type="ctrTitle"/>
          </p:nvPr>
        </p:nvSpPr>
        <p:spPr>
          <a:xfrm>
            <a:off x="979170" y="2766696"/>
            <a:ext cx="10942955" cy="1169352"/>
          </a:xfrm>
        </p:spPr>
        <p:txBody>
          <a:bodyPr>
            <a:normAutofit fontScale="90000"/>
          </a:bodyPr>
          <a:lstStyle/>
          <a:p>
            <a:pPr algn="ctr">
              <a:lnSpc>
                <a:spcPct val="150000"/>
              </a:lnSpc>
            </a:pPr>
            <a:r>
              <a:rPr lang="en-US" altLang="en-US" sz="4000" i="1" dirty="0">
                <a:solidFill>
                  <a:srgbClr val="FFFF00"/>
                </a:solidFill>
                <a:latin typeface="Times New Roman" panose="02020603050405020304" pitchFamily="18" charset="0"/>
                <a:cs typeface="Times New Roman" panose="02020603050405020304" pitchFamily="18" charset="0"/>
              </a:rPr>
              <a:t/>
            </a:r>
            <a:br>
              <a:rPr lang="en-US" altLang="en-US" sz="4000" i="1" dirty="0">
                <a:solidFill>
                  <a:srgbClr val="FFFF00"/>
                </a:solidFill>
                <a:latin typeface="Times New Roman" panose="02020603050405020304" pitchFamily="18" charset="0"/>
                <a:cs typeface="Times New Roman" panose="02020603050405020304" pitchFamily="18" charset="0"/>
              </a:rPr>
            </a:br>
            <a:endParaRPr lang="en-US" altLang="en-US" sz="4000" i="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51306" y="2851630"/>
            <a:ext cx="11237538" cy="1014095"/>
          </a:xfrm>
        </p:spPr>
        <p:txBody>
          <a:bodyPr>
            <a:normAutofit fontScale="92500"/>
          </a:bodyPr>
          <a:lstStyle/>
          <a:p>
            <a:r>
              <a:rPr lang="en-US" sz="4400" b="1" dirty="0">
                <a:solidFill>
                  <a:srgbClr val="FF0000"/>
                </a:solidFill>
                <a:latin typeface="Tahoma" panose="020B0604030504040204" pitchFamily="34" charset="0"/>
                <a:ea typeface="Tahoma" panose="020B0604030504040204" pitchFamily="34" charset="0"/>
                <a:cs typeface="Tahoma" panose="020B0604030504040204" pitchFamily="34" charset="0"/>
              </a:rPr>
              <a:t>THỰC HÀNH KỸ NĂNG HÒA GIẢI Ở CƠ SỞ</a:t>
            </a:r>
          </a:p>
        </p:txBody>
      </p:sp>
      <p:sp>
        <p:nvSpPr>
          <p:cNvPr id="7" name="Freeform 6">
            <a:extLst>
              <a:ext uri="{FF2B5EF4-FFF2-40B4-BE49-F238E27FC236}">
                <a16:creationId xmlns:a16="http://schemas.microsoft.com/office/drawing/2014/main" id="{5FD284CC-026C-873E-A30C-E945DB89C09D}"/>
              </a:ext>
            </a:extLst>
          </p:cNvPr>
          <p:cNvSpPr/>
          <p:nvPr/>
        </p:nvSpPr>
        <p:spPr>
          <a:xfrm>
            <a:off x="5208760" y="-100638"/>
            <a:ext cx="1625351" cy="1625351"/>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a:p>
        </p:txBody>
      </p:sp>
      <p:sp>
        <p:nvSpPr>
          <p:cNvPr id="8" name="Freeform 7">
            <a:extLst>
              <a:ext uri="{FF2B5EF4-FFF2-40B4-BE49-F238E27FC236}">
                <a16:creationId xmlns:a16="http://schemas.microsoft.com/office/drawing/2014/main" id="{091D6B8B-91F6-B4D7-5974-667F48E88448}"/>
              </a:ext>
            </a:extLst>
          </p:cNvPr>
          <p:cNvSpPr/>
          <p:nvPr/>
        </p:nvSpPr>
        <p:spPr>
          <a:xfrm>
            <a:off x="3536065" y="1326917"/>
            <a:ext cx="5268020" cy="586067"/>
          </a:xfrm>
          <a:custGeom>
            <a:avLst/>
            <a:gdLst/>
            <a:ahLst/>
            <a:cxnLst/>
            <a:rect l="l" t="t" r="r" b="b"/>
            <a:pathLst>
              <a:path w="7902030" h="879101">
                <a:moveTo>
                  <a:pt x="0" y="0"/>
                </a:moveTo>
                <a:lnTo>
                  <a:pt x="7902030" y="0"/>
                </a:lnTo>
                <a:lnTo>
                  <a:pt x="7902030" y="879101"/>
                </a:lnTo>
                <a:lnTo>
                  <a:pt x="0" y="879101"/>
                </a:lnTo>
                <a:lnTo>
                  <a:pt x="0" y="0"/>
                </a:lnTo>
                <a:close/>
              </a:path>
            </a:pathLst>
          </a:custGeom>
          <a:blipFill>
            <a:blip r:embed="rId4"/>
            <a:stretch>
              <a:fillRect/>
            </a:stretch>
          </a:blipFill>
        </p:spPr>
        <p:txBody>
          <a:bodyPr/>
          <a:lstStyle/>
          <a:p>
            <a:endParaRPr lang="en-US" sz="1200"/>
          </a:p>
        </p:txBody>
      </p:sp>
      <p:sp>
        <p:nvSpPr>
          <p:cNvPr id="13" name="Freeform 6">
            <a:extLst>
              <a:ext uri="{FF2B5EF4-FFF2-40B4-BE49-F238E27FC236}">
                <a16:creationId xmlns:a16="http://schemas.microsoft.com/office/drawing/2014/main" id="{7DE3F9D1-F7F3-016F-BADA-E5B7C2AE8301}"/>
              </a:ext>
            </a:extLst>
          </p:cNvPr>
          <p:cNvSpPr/>
          <p:nvPr/>
        </p:nvSpPr>
        <p:spPr>
          <a:xfrm flipH="1">
            <a:off x="10343802" y="5115746"/>
            <a:ext cx="1947224" cy="1751634"/>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5"/>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4" name="Freeform 6">
            <a:extLst>
              <a:ext uri="{FF2B5EF4-FFF2-40B4-BE49-F238E27FC236}">
                <a16:creationId xmlns:a16="http://schemas.microsoft.com/office/drawing/2014/main" id="{FD6FCFE4-10BB-D73A-D281-7C6F0EA1F91B}"/>
              </a:ext>
            </a:extLst>
          </p:cNvPr>
          <p:cNvSpPr/>
          <p:nvPr/>
        </p:nvSpPr>
        <p:spPr>
          <a:xfrm>
            <a:off x="-118424" y="5160476"/>
            <a:ext cx="1947224" cy="1751634"/>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5"/>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F67594A-8937-374D-0BCC-3E88D361ED22}"/>
              </a:ext>
            </a:extLst>
          </p:cNvPr>
          <p:cNvPicPr>
            <a:picLocks noGrp="1" noRot="1" noChangeAspect="1" noMove="1" noResize="1" noEditPoints="1" noAdjustHandles="1" noChangeArrowheads="1" noChangeShapeType="1" noCrop="1"/>
          </p:cNvPicPr>
          <p:nvPr/>
        </p:nvPicPr>
        <p:blipFill>
          <a:blip r:embed="rId2"/>
          <a:srcRect r="35364" b="909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5504905" y="4094743"/>
            <a:ext cx="6532362" cy="904353"/>
          </a:xfrm>
        </p:spPr>
        <p:txBody>
          <a:bodyPr anchor="b">
            <a:normAutofit fontScale="90000"/>
          </a:bodyPr>
          <a:lstStyle/>
          <a:p>
            <a:pPr algn="l"/>
            <a:r>
              <a:rPr lang="en-US" altLang="en-US" sz="2600" i="1" dirty="0">
                <a:solidFill>
                  <a:schemeClr val="bg1"/>
                </a:solidFill>
                <a:latin typeface="Times New Roman" panose="02020603050405020304" pitchFamily="18" charset="0"/>
                <a:cs typeface="Times New Roman" panose="02020603050405020304" pitchFamily="18" charset="0"/>
              </a:rPr>
              <a:t/>
            </a:r>
            <a:br>
              <a:rPr lang="en-US" altLang="en-US" sz="2600" i="1" dirty="0">
                <a:solidFill>
                  <a:schemeClr val="bg1"/>
                </a:solidFill>
                <a:latin typeface="Times New Roman" panose="02020603050405020304" pitchFamily="18" charset="0"/>
                <a:cs typeface="Times New Roman" panose="02020603050405020304" pitchFamily="18" charset="0"/>
              </a:rPr>
            </a:br>
            <a:r>
              <a:rPr lang="en-US" altLang="en-US" sz="2600" i="1" dirty="0">
                <a:solidFill>
                  <a:schemeClr val="bg1"/>
                </a:solidFill>
                <a:latin typeface="Times New Roman" panose="02020603050405020304" pitchFamily="18" charset="0"/>
                <a:cs typeface="Times New Roman" panose="02020603050405020304" pitchFamily="18" charset="0"/>
              </a:rPr>
              <a:t/>
            </a:r>
            <a:br>
              <a:rPr lang="en-US" altLang="en-US" sz="2600" i="1" dirty="0">
                <a:solidFill>
                  <a:schemeClr val="bg1"/>
                </a:solidFill>
                <a:latin typeface="Times New Roman" panose="02020603050405020304" pitchFamily="18" charset="0"/>
                <a:cs typeface="Times New Roman" panose="02020603050405020304" pitchFamily="18" charset="0"/>
              </a:rPr>
            </a:br>
            <a:endParaRPr lang="en-US" altLang="en-US" sz="2600" i="1" dirty="0">
              <a:solidFill>
                <a:schemeClr val="bg1"/>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Hòa giải - cách ứng xử có trí tuệ và tình người">
            <a:extLst>
              <a:ext uri="{FF2B5EF4-FFF2-40B4-BE49-F238E27FC236}">
                <a16:creationId xmlns:a16="http://schemas.microsoft.com/office/drawing/2014/main" id="{5C9EB75B-6280-E0CA-4495-7CEEC311A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475" y="2037029"/>
            <a:ext cx="4368312" cy="3855717"/>
          </a:xfrm>
          <a:prstGeom prst="round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BDF01D-E2B7-D3AE-FCBE-5B6F5D1853CF}"/>
              </a:ext>
            </a:extLst>
          </p:cNvPr>
          <p:cNvSpPr txBox="1"/>
          <p:nvPr/>
        </p:nvSpPr>
        <p:spPr>
          <a:xfrm>
            <a:off x="5411639" y="2578191"/>
            <a:ext cx="6095316" cy="1077218"/>
          </a:xfrm>
          <a:prstGeom prst="rect">
            <a:avLst/>
          </a:prstGeom>
          <a:noFill/>
          <a:effectLst>
            <a:outerShdw blurRad="50800" dist="38100" dir="2700000" algn="tl" rotWithShape="0">
              <a:prstClr val="black">
                <a:alpha val="40000"/>
              </a:prstClr>
            </a:outerShdw>
          </a:effectLst>
        </p:spPr>
        <p:txBody>
          <a:bodyPr wrap="square">
            <a:spAutoFit/>
          </a:bodyPr>
          <a:lstStyle/>
          <a:p>
            <a:pPr algn="just"/>
            <a:r>
              <a:rPr lang="en-US" altLang="en-US" sz="3200" b="1" dirty="0">
                <a:solidFill>
                  <a:schemeClr val="bg1"/>
                </a:solidFill>
                <a:ea typeface="Tahoma" panose="020B0604030504040204" pitchFamily="34" charset="0"/>
                <a:cs typeface="Tahoma" panose="020B0604030504040204" pitchFamily="34" charset="0"/>
              </a:rPr>
              <a:t>1. </a:t>
            </a:r>
            <a:r>
              <a:rPr lang="en-US" altLang="en-US" sz="3200" b="1" dirty="0" err="1">
                <a:solidFill>
                  <a:schemeClr val="bg1"/>
                </a:solidFill>
                <a:ea typeface="Tahoma" panose="020B0604030504040204" pitchFamily="34" charset="0"/>
                <a:cs typeface="Tahoma" panose="020B0604030504040204" pitchFamily="34" charset="0"/>
              </a:rPr>
              <a:t>Hòa</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giải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tại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cộng</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đồng</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đối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với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người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chưa</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thành</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niên</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phạm</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tội</a:t>
            </a:r>
            <a:endParaRPr lang="en-US" sz="3200" dirty="0">
              <a:ea typeface="Tahoma" panose="020B0604030504040204" pitchFamily="34" charset="0"/>
              <a:cs typeface="Tahoma" panose="020B0604030504040204" pitchFamily="34" charset="0"/>
            </a:endParaRPr>
          </a:p>
        </p:txBody>
      </p:sp>
      <p:sp>
        <p:nvSpPr>
          <p:cNvPr id="3" name="Subtitle 2"/>
          <p:cNvSpPr>
            <a:spLocks noGrp="1"/>
          </p:cNvSpPr>
          <p:nvPr>
            <p:ph type="subTitle" idx="1"/>
          </p:nvPr>
        </p:nvSpPr>
        <p:spPr>
          <a:xfrm>
            <a:off x="2176448" y="625683"/>
            <a:ext cx="8668512" cy="904353"/>
          </a:xfrm>
        </p:spPr>
        <p:txBody>
          <a:bodyPr>
            <a:noAutofit/>
          </a:bodyPr>
          <a:lstStyle/>
          <a:p>
            <a:pPr>
              <a:lnSpc>
                <a:spcPct val="100000"/>
              </a:lnSpc>
            </a:pPr>
            <a:endParaRPr lang="en-US" sz="40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a:lnSpc>
                <a:spcPct val="100000"/>
              </a:lnSpc>
            </a:pPr>
            <a:endParaRPr lang="en-US" sz="4000" dirty="0">
              <a:solidFill>
                <a:schemeClr val="bg1"/>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BC71165E-EB49-7268-50DC-3BE7523ECA08}"/>
              </a:ext>
            </a:extLst>
          </p:cNvPr>
          <p:cNvSpPr txBox="1"/>
          <p:nvPr/>
        </p:nvSpPr>
        <p:spPr>
          <a:xfrm>
            <a:off x="5504905" y="4411176"/>
            <a:ext cx="6187267" cy="584775"/>
          </a:xfrm>
          <a:prstGeom prst="rect">
            <a:avLst/>
          </a:prstGeom>
          <a:noFill/>
          <a:effectLst>
            <a:outerShdw blurRad="50800" dist="38100" dir="2700000" algn="tl" rotWithShape="0">
              <a:prstClr val="black">
                <a:alpha val="40000"/>
              </a:prstClr>
            </a:outerShdw>
          </a:effectLst>
        </p:spPr>
        <p:txBody>
          <a:bodyPr wrap="square">
            <a:spAutoFit/>
          </a:bodyPr>
          <a:lstStyle/>
          <a:p>
            <a:pPr algn="just"/>
            <a:r>
              <a:rPr lang="en-US" altLang="en-US" sz="3200" b="1" dirty="0">
                <a:solidFill>
                  <a:schemeClr val="bg1"/>
                </a:solidFill>
                <a:ea typeface="Tahoma" panose="020B0604030504040204" pitchFamily="34" charset="0"/>
                <a:cs typeface="Tahoma" panose="020B0604030504040204" pitchFamily="34" charset="0"/>
              </a:rPr>
              <a:t>2. </a:t>
            </a:r>
            <a:r>
              <a:rPr lang="en-US" altLang="en-US" sz="3200" b="1" dirty="0" err="1">
                <a:solidFill>
                  <a:schemeClr val="bg1"/>
                </a:solidFill>
                <a:ea typeface="Tahoma" panose="020B0604030504040204" pitchFamily="34" charset="0"/>
                <a:cs typeface="Tahoma" panose="020B0604030504040204" pitchFamily="34" charset="0"/>
              </a:rPr>
              <a:t>Hòa</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giải</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các</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tranh</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chấp</a:t>
            </a:r>
            <a:r>
              <a:rPr lang="en-US" altLang="en-US" sz="3200" b="1" dirty="0">
                <a:solidFill>
                  <a:schemeClr val="bg1"/>
                </a:solidFill>
                <a:ea typeface="Tahoma" panose="020B0604030504040204" pitchFamily="34" charset="0"/>
                <a:cs typeface="Tahoma" panose="020B0604030504040204" pitchFamily="34" charset="0"/>
              </a:rPr>
              <a:t> </a:t>
            </a:r>
            <a:r>
              <a:rPr lang="en-US" altLang="en-US" sz="3200" b="1" dirty="0" err="1">
                <a:solidFill>
                  <a:schemeClr val="bg1"/>
                </a:solidFill>
                <a:ea typeface="Tahoma" panose="020B0604030504040204" pitchFamily="34" charset="0"/>
                <a:cs typeface="Tahoma" panose="020B0604030504040204" pitchFamily="34" charset="0"/>
              </a:rPr>
              <a:t>khác</a:t>
            </a:r>
            <a:endParaRPr lang="en-US" sz="3200" dirty="0">
              <a:ea typeface="Tahoma" panose="020B0604030504040204" pitchFamily="34" charset="0"/>
              <a:cs typeface="Tahoma" panose="020B0604030504040204" pitchFamily="34" charset="0"/>
            </a:endParaRPr>
          </a:p>
        </p:txBody>
      </p:sp>
      <p:sp>
        <p:nvSpPr>
          <p:cNvPr id="16" name="TextBox 15">
            <a:extLst>
              <a:ext uri="{FF2B5EF4-FFF2-40B4-BE49-F238E27FC236}">
                <a16:creationId xmlns:a16="http://schemas.microsoft.com/office/drawing/2014/main" id="{0B957D8A-E4AA-1C17-A35E-18FA6682AFC4}"/>
              </a:ext>
            </a:extLst>
          </p:cNvPr>
          <p:cNvSpPr txBox="1"/>
          <p:nvPr/>
        </p:nvSpPr>
        <p:spPr>
          <a:xfrm>
            <a:off x="1939552" y="581215"/>
            <a:ext cx="874868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w="12700" cmpd="sng">
                  <a:solidFill>
                    <a:srgbClr val="FFC000"/>
                  </a:solidFill>
                  <a:prstDash val="solid"/>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THỰC HÀNH KỸ NĂNG HOÀ GIẢI</a:t>
            </a:r>
            <a:endParaRPr kumimoji="0" lang="vi-VN" sz="4000" b="0" i="0" u="none" strike="noStrike" kern="1200" cap="none" spc="0" normalizeH="0" baseline="0" noProof="0" dirty="0">
              <a:ln>
                <a:noFill/>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8" name="Freeform 6">
            <a:extLst>
              <a:ext uri="{FF2B5EF4-FFF2-40B4-BE49-F238E27FC236}">
                <a16:creationId xmlns:a16="http://schemas.microsoft.com/office/drawing/2014/main" id="{27097902-324D-A7B5-8C25-DFE5336D3CE5}"/>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nodePh="1">
                                  <p:stCondLst>
                                    <p:cond delay="2000"/>
                                  </p:stCondLst>
                                  <p:endCondLst>
                                    <p:cond evt="begin" delay="0">
                                      <p:tn val="8"/>
                                    </p:cond>
                                  </p:end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5D39B3-FDA3-DA37-225D-0A1C2B356A2E}"/>
              </a:ext>
            </a:extLst>
          </p:cNvPr>
          <p:cNvPicPr>
            <a:picLocks noChangeAspect="1"/>
          </p:cNvPicPr>
          <p:nvPr/>
        </p:nvPicPr>
        <p:blipFill>
          <a:blip r:embed="rId2"/>
          <a:srcRect r="36202"/>
          <a:stretch>
            <a:fillRect/>
          </a:stretch>
        </p:blipFill>
        <p:spPr>
          <a:xfrm>
            <a:off x="0" y="0"/>
            <a:ext cx="12191998" cy="6858000"/>
          </a:xfrm>
          <a:prstGeom prst="rect">
            <a:avLst/>
          </a:prstGeom>
        </p:spPr>
      </p:pic>
      <p:sp>
        <p:nvSpPr>
          <p:cNvPr id="15" name="Rectangle: Rounded Corners 14">
            <a:extLst>
              <a:ext uri="{FF2B5EF4-FFF2-40B4-BE49-F238E27FC236}">
                <a16:creationId xmlns:a16="http://schemas.microsoft.com/office/drawing/2014/main" id="{59D231CE-42EC-3859-C079-D85137E6AAE7}"/>
              </a:ext>
            </a:extLst>
          </p:cNvPr>
          <p:cNvSpPr/>
          <p:nvPr/>
        </p:nvSpPr>
        <p:spPr>
          <a:xfrm>
            <a:off x="624688" y="2234705"/>
            <a:ext cx="11118667" cy="162207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a:off x="880124" y="2410369"/>
            <a:ext cx="10431750" cy="1266125"/>
          </a:xfrm>
        </p:spPr>
        <p:txBody>
          <a:bodyPr>
            <a:noAutofit/>
          </a:bodyPr>
          <a:lstStyle/>
          <a:p>
            <a:pPr algn="just">
              <a:lnSpc>
                <a:spcPct val="100000"/>
              </a:lnSpc>
            </a:pPr>
            <a:r>
              <a:rPr lang="en-US" altLang="en-US" sz="3800" b="1" dirty="0">
                <a:solidFill>
                  <a:srgbClr val="0070C0"/>
                </a:solidFill>
                <a:latin typeface="+mn-lt"/>
                <a:ea typeface="Tahoma" panose="020B0604030504040204" pitchFamily="34" charset="0"/>
                <a:cs typeface="Tahoma" panose="020B0604030504040204" pitchFamily="34" charset="0"/>
              </a:rPr>
              <a:t>1. Quy </a:t>
            </a:r>
            <a:r>
              <a:rPr lang="en-US" altLang="en-US" sz="3800" b="1" dirty="0" err="1">
                <a:solidFill>
                  <a:srgbClr val="0070C0"/>
                </a:solidFill>
                <a:latin typeface="+mn-lt"/>
                <a:ea typeface="Tahoma" panose="020B0604030504040204" pitchFamily="34" charset="0"/>
                <a:cs typeface="Tahoma" panose="020B0604030504040204" pitchFamily="34" charset="0"/>
              </a:rPr>
              <a:t>định</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của</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pháp</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luật</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về</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hòa</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giải</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tại</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cộng</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đồng</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đối</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với</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người</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chưa</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thành</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niên</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phạm</a:t>
            </a:r>
            <a:r>
              <a:rPr lang="en-US" altLang="en-US" sz="3800" b="1" dirty="0">
                <a:solidFill>
                  <a:srgbClr val="0070C0"/>
                </a:solidFill>
                <a:latin typeface="+mn-lt"/>
                <a:ea typeface="Tahoma" panose="020B0604030504040204" pitchFamily="34" charset="0"/>
                <a:cs typeface="Tahoma" panose="020B0604030504040204" pitchFamily="34" charset="0"/>
              </a:rPr>
              <a:t> </a:t>
            </a:r>
            <a:r>
              <a:rPr lang="en-US" altLang="en-US" sz="3800" b="1" dirty="0" err="1">
                <a:solidFill>
                  <a:srgbClr val="0070C0"/>
                </a:solidFill>
                <a:latin typeface="+mn-lt"/>
                <a:ea typeface="Tahoma" panose="020B0604030504040204" pitchFamily="34" charset="0"/>
                <a:cs typeface="Tahoma" panose="020B0604030504040204" pitchFamily="34" charset="0"/>
              </a:rPr>
              <a:t>tội</a:t>
            </a:r>
            <a:r>
              <a:rPr lang="en-US" altLang="en-US" sz="3800" b="1" dirty="0">
                <a:solidFill>
                  <a:srgbClr val="0070C0"/>
                </a:solidFill>
                <a:latin typeface="+mn-lt"/>
                <a:ea typeface="Tahoma" panose="020B0604030504040204" pitchFamily="34" charset="0"/>
                <a:cs typeface="Tahoma" panose="020B0604030504040204" pitchFamily="34" charset="0"/>
              </a:rPr>
              <a:t>.</a:t>
            </a:r>
          </a:p>
        </p:txBody>
      </p:sp>
      <p:sp>
        <p:nvSpPr>
          <p:cNvPr id="3" name="Subtitle 2"/>
          <p:cNvSpPr>
            <a:spLocks noGrp="1"/>
          </p:cNvSpPr>
          <p:nvPr>
            <p:ph type="subTitle" idx="1"/>
          </p:nvPr>
        </p:nvSpPr>
        <p:spPr>
          <a:xfrm>
            <a:off x="2011045" y="228600"/>
            <a:ext cx="8493760" cy="1014095"/>
          </a:xfrm>
        </p:spPr>
        <p:txBody>
          <a:bodyPr/>
          <a:lstStyle/>
          <a:p>
            <a:endParaRPr lang="en-US" b="1" dirty="0">
              <a:solidFill>
                <a:srgbClr val="C00000"/>
              </a:solidFill>
            </a:endParaRPr>
          </a:p>
          <a:p>
            <a:endParaRPr lang="en-US" b="1" dirty="0">
              <a:solidFill>
                <a:srgbClr val="C00000"/>
              </a:solidFill>
            </a:endParaRPr>
          </a:p>
          <a:p>
            <a:endParaRPr lang="en-US" b="1" dirty="0">
              <a:solidFill>
                <a:srgbClr val="C00000"/>
              </a:solidFill>
            </a:endParaRPr>
          </a:p>
        </p:txBody>
      </p:sp>
      <p:sp>
        <p:nvSpPr>
          <p:cNvPr id="7" name="TextBox 6">
            <a:extLst>
              <a:ext uri="{FF2B5EF4-FFF2-40B4-BE49-F238E27FC236}">
                <a16:creationId xmlns:a16="http://schemas.microsoft.com/office/drawing/2014/main" id="{9971A352-0A1A-5E5B-FA2D-E307BFE28759}"/>
              </a:ext>
            </a:extLst>
          </p:cNvPr>
          <p:cNvSpPr txBox="1"/>
          <p:nvPr/>
        </p:nvSpPr>
        <p:spPr>
          <a:xfrm>
            <a:off x="1753732" y="763409"/>
            <a:ext cx="850346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w="12700" cmpd="sng">
                  <a:solidFill>
                    <a:srgbClr val="FFC000"/>
                  </a:solidFill>
                  <a:prstDash val="solid"/>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THỰC HÀNH KỸ NĂNG HOÀ GIẢI</a:t>
            </a:r>
            <a:endParaRPr kumimoji="0" lang="vi-VN" sz="4000" b="0" i="0" u="none" strike="noStrike" kern="1200" cap="none" spc="0" normalizeH="0" baseline="0" noProof="0" dirty="0">
              <a:ln>
                <a:noFill/>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Freeform 6">
            <a:extLst>
              <a:ext uri="{FF2B5EF4-FFF2-40B4-BE49-F238E27FC236}">
                <a16:creationId xmlns:a16="http://schemas.microsoft.com/office/drawing/2014/main" id="{6800D04A-1266-8186-3700-335595E1C75F}"/>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0" name="Freeform 6">
            <a:extLst>
              <a:ext uri="{FF2B5EF4-FFF2-40B4-BE49-F238E27FC236}">
                <a16:creationId xmlns:a16="http://schemas.microsoft.com/office/drawing/2014/main" id="{DF1D070F-612F-E49E-B3F1-90E087EE900A}"/>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6" name="Rectangle: Rounded Corners 15">
            <a:extLst>
              <a:ext uri="{FF2B5EF4-FFF2-40B4-BE49-F238E27FC236}">
                <a16:creationId xmlns:a16="http://schemas.microsoft.com/office/drawing/2014/main" id="{347FEA11-C711-17FF-CBD5-3AA030355A06}"/>
              </a:ext>
            </a:extLst>
          </p:cNvPr>
          <p:cNvSpPr/>
          <p:nvPr/>
        </p:nvSpPr>
        <p:spPr>
          <a:xfrm>
            <a:off x="624688" y="4336610"/>
            <a:ext cx="11118667" cy="114991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D1F2882E-A0AA-3561-3559-A14F294073AA}"/>
              </a:ext>
            </a:extLst>
          </p:cNvPr>
          <p:cNvSpPr txBox="1"/>
          <p:nvPr/>
        </p:nvSpPr>
        <p:spPr>
          <a:xfrm>
            <a:off x="880124" y="4507226"/>
            <a:ext cx="10024826" cy="677108"/>
          </a:xfrm>
          <a:prstGeom prst="rect">
            <a:avLst/>
          </a:prstGeom>
          <a:noFill/>
        </p:spPr>
        <p:txBody>
          <a:bodyPr wrap="square">
            <a:spAutoFit/>
          </a:bodyPr>
          <a:lstStyle/>
          <a:p>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2.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Một</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số</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tình</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huống</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hòa</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giải</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tại</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cộng</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r>
              <a:rPr kumimoji="0" lang="en-US" altLang="en-US" sz="3800" b="1" i="0" u="none" strike="noStrike" kern="1200" cap="none" spc="0" normalizeH="0" baseline="0" noProof="0" dirty="0" err="1">
                <a:ln>
                  <a:noFill/>
                </a:ln>
                <a:solidFill>
                  <a:srgbClr val="0070C0"/>
                </a:solidFill>
                <a:effectLst/>
                <a:uLnTx/>
                <a:uFillTx/>
                <a:latin typeface="Calibri"/>
                <a:ea typeface="Tahoma" panose="020B0604030504040204" pitchFamily="34" charset="0"/>
                <a:cs typeface="Tahoma" panose="020B0604030504040204" pitchFamily="34" charset="0"/>
              </a:rPr>
              <a:t>đồng</a:t>
            </a:r>
            <a:r>
              <a:rPr kumimoji="0" lang="en-US" altLang="en-US" sz="3800" b="1" i="0" u="none" strike="noStrike" kern="1200" cap="none" spc="0" normalizeH="0" baseline="0" noProof="0" dirty="0">
                <a:ln>
                  <a:noFill/>
                </a:ln>
                <a:solidFill>
                  <a:srgbClr val="0070C0"/>
                </a:solidFill>
                <a:effectLst/>
                <a:uLnTx/>
                <a:uFillTx/>
                <a:latin typeface="Calibri"/>
                <a:ea typeface="Tahoma" panose="020B0604030504040204" pitchFamily="34" charset="0"/>
                <a:cs typeface="Tahoma" panose="020B0604030504040204" pitchFamily="34" charset="0"/>
              </a:rPr>
              <a:t> </a:t>
            </a:r>
            <a:endParaRPr lang="en-US" sz="3800" dirty="0">
              <a:solidFill>
                <a:srgbClr val="0070C0"/>
              </a:solidFill>
            </a:endParaRPr>
          </a:p>
        </p:txBody>
      </p:sp>
      <p:sp>
        <p:nvSpPr>
          <p:cNvPr id="17" name="Freeform 6">
            <a:extLst>
              <a:ext uri="{FF2B5EF4-FFF2-40B4-BE49-F238E27FC236}">
                <a16:creationId xmlns:a16="http://schemas.microsoft.com/office/drawing/2014/main" id="{4536E6F7-083D-D3D5-EC33-FF648C6F00D4}"/>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CAFA71-0226-B471-08E2-0B1D3DBC545F}"/>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2" name="Title 1"/>
          <p:cNvSpPr>
            <a:spLocks noGrp="1"/>
          </p:cNvSpPr>
          <p:nvPr>
            <p:ph type="ctrTitle"/>
          </p:nvPr>
        </p:nvSpPr>
        <p:spPr>
          <a:xfrm>
            <a:off x="633728" y="2006104"/>
            <a:ext cx="10924540" cy="2738755"/>
          </a:xfrm>
        </p:spPr>
        <p:txBody>
          <a:bodyPr>
            <a:normAutofit fontScale="90000"/>
          </a:bodyPr>
          <a:lstStyle/>
          <a:p>
            <a:pPr algn="ctr"/>
            <a:r>
              <a:rPr lang="en-US" altLang="en-US" b="1" dirty="0">
                <a:solidFill>
                  <a:schemeClr val="bg1"/>
                </a:solidFill>
                <a:latin typeface="Times New Roman" panose="02020603050405020304" pitchFamily="18" charset="0"/>
                <a:cs typeface="Times New Roman" panose="02020603050405020304" pitchFamily="18" charset="0"/>
                <a:sym typeface="+mn-ea"/>
              </a:rPr>
              <a:t>TÌNH HUỐNG 1</a:t>
            </a:r>
            <a:br>
              <a:rPr lang="en-US" altLang="en-US" b="1" dirty="0">
                <a:solidFill>
                  <a:schemeClr val="bg1"/>
                </a:solidFill>
                <a:latin typeface="Times New Roman" panose="02020603050405020304" pitchFamily="18" charset="0"/>
                <a:cs typeface="Times New Roman" panose="02020603050405020304" pitchFamily="18" charset="0"/>
                <a:sym typeface="+mn-ea"/>
              </a:rPr>
            </a:br>
            <a:r>
              <a:rPr lang="en-US" altLang="en-US" b="1" dirty="0">
                <a:solidFill>
                  <a:schemeClr val="bg1"/>
                </a:solidFill>
                <a:latin typeface="Times New Roman" panose="02020603050405020304" pitchFamily="18" charset="0"/>
                <a:cs typeface="Times New Roman" panose="02020603050405020304" pitchFamily="18" charset="0"/>
                <a:sym typeface="+mn-ea"/>
              </a:rPr>
              <a:t/>
            </a:r>
            <a:br>
              <a:rPr lang="en-US" altLang="en-US" b="1" dirty="0">
                <a:solidFill>
                  <a:schemeClr val="bg1"/>
                </a:solidFill>
                <a:latin typeface="Times New Roman" panose="02020603050405020304" pitchFamily="18" charset="0"/>
                <a:cs typeface="Times New Roman" panose="02020603050405020304" pitchFamily="18" charset="0"/>
                <a:sym typeface="+mn-ea"/>
              </a:rPr>
            </a:b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Hòa</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giải</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tại</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cộng</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đồng</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đối</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với</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người</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chưa</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thành</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a:t>
            </a:r>
            <a:r>
              <a:rPr lang="en-US" altLang="en-US" sz="3800" b="1" i="1" dirty="0" err="1">
                <a:solidFill>
                  <a:schemeClr val="bg1"/>
                </a:solidFill>
                <a:latin typeface="Times New Roman" panose="02020603050405020304" pitchFamily="18" charset="0"/>
                <a:cs typeface="Times New Roman" panose="02020603050405020304" pitchFamily="18" charset="0"/>
                <a:sym typeface="+mn-ea"/>
              </a:rPr>
              <a:t>niên</a:t>
            </a:r>
            <a:r>
              <a:rPr lang="en-US" altLang="en-US" sz="3800" b="1" i="1" dirty="0">
                <a:solidFill>
                  <a:schemeClr val="bg1"/>
                </a:solidFill>
                <a:latin typeface="Times New Roman" panose="02020603050405020304" pitchFamily="18" charset="0"/>
                <a:cs typeface="Times New Roman" panose="02020603050405020304" pitchFamily="18" charset="0"/>
                <a:sym typeface="+mn-ea"/>
              </a:rPr>
              <a:t> PT</a:t>
            </a:r>
          </a:p>
        </p:txBody>
      </p:sp>
      <p:sp>
        <p:nvSpPr>
          <p:cNvPr id="3" name="Subtitle 2"/>
          <p:cNvSpPr>
            <a:spLocks noGrp="1"/>
          </p:cNvSpPr>
          <p:nvPr>
            <p:ph type="subTitle" idx="1"/>
          </p:nvPr>
        </p:nvSpPr>
        <p:spPr>
          <a:xfrm>
            <a:off x="467360" y="228600"/>
            <a:ext cx="5893435" cy="1014095"/>
          </a:xfrm>
        </p:spPr>
        <p:txBody>
          <a:bodyPr/>
          <a:lstStyle/>
          <a:p>
            <a:endParaRPr lang="en-US" dirty="0"/>
          </a:p>
          <a:p>
            <a:endParaRPr lang="en-US" dirty="0"/>
          </a:p>
          <a:p>
            <a:endParaRPr lang="en-US" dirty="0"/>
          </a:p>
        </p:txBody>
      </p:sp>
      <p:sp>
        <p:nvSpPr>
          <p:cNvPr id="7" name="TextBox 6">
            <a:extLst>
              <a:ext uri="{FF2B5EF4-FFF2-40B4-BE49-F238E27FC236}">
                <a16:creationId xmlns:a16="http://schemas.microsoft.com/office/drawing/2014/main" id="{739424BD-E7EF-067C-A63D-585CE3455D3D}"/>
              </a:ext>
            </a:extLst>
          </p:cNvPr>
          <p:cNvSpPr txBox="1"/>
          <p:nvPr/>
        </p:nvSpPr>
        <p:spPr>
          <a:xfrm>
            <a:off x="1690356" y="763409"/>
            <a:ext cx="881128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w="12700" cmpd="sng">
                  <a:solidFill>
                    <a:srgbClr val="FFC000"/>
                  </a:solidFill>
                  <a:prstDash val="solid"/>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THỰC HÀNH KỸ NĂNG HOÀ GIẢI</a:t>
            </a:r>
            <a:endParaRPr kumimoji="0" lang="vi-VN" sz="4000" b="0" i="0" u="none" strike="noStrike" kern="1200" cap="none" spc="0" normalizeH="0" baseline="0" noProof="0" dirty="0">
              <a:ln>
                <a:noFill/>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Freeform 6">
            <a:extLst>
              <a:ext uri="{FF2B5EF4-FFF2-40B4-BE49-F238E27FC236}">
                <a16:creationId xmlns:a16="http://schemas.microsoft.com/office/drawing/2014/main" id="{640B42D0-B9FF-AD94-8DA1-D88971DC741C}"/>
              </a:ext>
            </a:extLst>
          </p:cNvPr>
          <p:cNvSpPr/>
          <p:nvPr/>
        </p:nvSpPr>
        <p:spPr>
          <a:xfrm flipH="1">
            <a:off x="10163174" y="5078345"/>
            <a:ext cx="2147249" cy="18067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0" name="Freeform 6">
            <a:extLst>
              <a:ext uri="{FF2B5EF4-FFF2-40B4-BE49-F238E27FC236}">
                <a16:creationId xmlns:a16="http://schemas.microsoft.com/office/drawing/2014/main" id="{F9163054-6BBE-4A84-6894-3C6C0893852B}"/>
              </a:ext>
            </a:extLst>
          </p:cNvPr>
          <p:cNvSpPr/>
          <p:nvPr/>
        </p:nvSpPr>
        <p:spPr>
          <a:xfrm>
            <a:off x="-118425" y="5105400"/>
            <a:ext cx="2147249" cy="18067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1" name="Freeform 6">
            <a:extLst>
              <a:ext uri="{FF2B5EF4-FFF2-40B4-BE49-F238E27FC236}">
                <a16:creationId xmlns:a16="http://schemas.microsoft.com/office/drawing/2014/main" id="{1B64A353-B4F5-4CF5-6B75-FD047786057F}"/>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0EDC1B-D584-7637-5ADD-FEB281F93CB5}"/>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13" name="Rectangle: Rounded Corners 12">
            <a:extLst>
              <a:ext uri="{FF2B5EF4-FFF2-40B4-BE49-F238E27FC236}">
                <a16:creationId xmlns:a16="http://schemas.microsoft.com/office/drawing/2014/main" id="{41B849D0-CF27-6C96-E9D3-657BDEEBAE0F}"/>
              </a:ext>
            </a:extLst>
          </p:cNvPr>
          <p:cNvSpPr/>
          <p:nvPr/>
        </p:nvSpPr>
        <p:spPr>
          <a:xfrm>
            <a:off x="3174818" y="1108660"/>
            <a:ext cx="8839200" cy="542549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Freeform 6">
            <a:extLst>
              <a:ext uri="{FF2B5EF4-FFF2-40B4-BE49-F238E27FC236}">
                <a16:creationId xmlns:a16="http://schemas.microsoft.com/office/drawing/2014/main" id="{C1D2324D-FEDB-8AFD-0531-824500555A44}"/>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1" name="Freeform 6">
            <a:extLst>
              <a:ext uri="{FF2B5EF4-FFF2-40B4-BE49-F238E27FC236}">
                <a16:creationId xmlns:a16="http://schemas.microsoft.com/office/drawing/2014/main" id="{3E2475C2-2D1F-A1DC-9F3A-2171D8E1B112}"/>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2" name="Freeform 6">
            <a:extLst>
              <a:ext uri="{FF2B5EF4-FFF2-40B4-BE49-F238E27FC236}">
                <a16:creationId xmlns:a16="http://schemas.microsoft.com/office/drawing/2014/main" id="{6DFAC5AB-D347-5CE1-7E2E-46CA8EB8D2E2}"/>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2" name="Title 1"/>
          <p:cNvSpPr>
            <a:spLocks noGrp="1"/>
          </p:cNvSpPr>
          <p:nvPr>
            <p:ph type="ctrTitle"/>
          </p:nvPr>
        </p:nvSpPr>
        <p:spPr>
          <a:xfrm>
            <a:off x="6228940" y="1256665"/>
            <a:ext cx="5373007" cy="5058410"/>
          </a:xfrm>
        </p:spPr>
        <p:txBody>
          <a:bodyPr>
            <a:noAutofit/>
          </a:bodyPr>
          <a:lstStyle/>
          <a:p>
            <a:pPr algn="just">
              <a:lnSpc>
                <a:spcPct val="100000"/>
              </a:lnSpc>
            </a:pPr>
            <a:r>
              <a:rPr lang="en-US" altLang="en-US" sz="3600" dirty="0" err="1">
                <a:solidFill>
                  <a:srgbClr val="0070C0"/>
                </a:solidFill>
                <a:latin typeface="Times New Roman" panose="02020603050405020304" pitchFamily="18" charset="0"/>
                <a:cs typeface="Times New Roman" panose="02020603050405020304" pitchFamily="18" charset="0"/>
              </a:rPr>
              <a:t>Một</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hôm</a:t>
            </a:r>
            <a:r>
              <a:rPr lang="en-US" altLang="en-US" sz="3600" dirty="0">
                <a:solidFill>
                  <a:srgbClr val="0070C0"/>
                </a:solidFill>
                <a:latin typeface="Times New Roman" panose="02020603050405020304" pitchFamily="18" charset="0"/>
                <a:cs typeface="Times New Roman" panose="02020603050405020304" pitchFamily="18" charset="0"/>
              </a:rPr>
              <a:t>, vào giờ tan tầm buổi trưa, có 1 phụ nữ đi xe đạp, sau xe chở 1 túi hàng. Lợi dụng người phụ nữ sơ hở, 2 thanh niên đi xe máy, vai đeo ba lô đi áp sát chị phụ nữ, </a:t>
            </a:r>
            <a:r>
              <a:rPr lang="en-US" altLang="en-US" sz="3600" dirty="0">
                <a:solidFill>
                  <a:srgbClr val="0070C0"/>
                </a:solidFill>
                <a:highlight>
                  <a:srgbClr val="FFFF00"/>
                </a:highlight>
                <a:latin typeface="Times New Roman" panose="02020603050405020304" pitchFamily="18" charset="0"/>
                <a:cs typeface="Times New Roman" panose="02020603050405020304" pitchFamily="18" charset="0"/>
              </a:rPr>
              <a:t>lén lút lấy trộm túi hàng của chị phụ nữ </a:t>
            </a:r>
            <a:r>
              <a:rPr lang="en-US" altLang="en-US" sz="3600" dirty="0">
                <a:solidFill>
                  <a:srgbClr val="0070C0"/>
                </a:solidFill>
                <a:latin typeface="Times New Roman" panose="02020603050405020304" pitchFamily="18" charset="0"/>
                <a:cs typeface="Times New Roman" panose="02020603050405020304" pitchFamily="18" charset="0"/>
              </a:rPr>
              <a:t>rồi phóng xe rời đi.</a:t>
            </a:r>
          </a:p>
        </p:txBody>
      </p:sp>
      <p:sp>
        <p:nvSpPr>
          <p:cNvPr id="3" name="Subtitle 2"/>
          <p:cNvSpPr>
            <a:spLocks noGrp="1"/>
          </p:cNvSpPr>
          <p:nvPr>
            <p:ph type="subTitle" idx="1"/>
          </p:nvPr>
        </p:nvSpPr>
        <p:spPr>
          <a:xfrm>
            <a:off x="467360" y="228600"/>
            <a:ext cx="11640276" cy="1014095"/>
          </a:xfrm>
        </p:spPr>
        <p:txBody>
          <a:bodyPr/>
          <a:lstStyle/>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p:txBody>
      </p:sp>
      <p:pic>
        <p:nvPicPr>
          <p:cNvPr id="4" name="Picture 3" descr="Anh 1_2"/>
          <p:cNvPicPr>
            <a:picLocks noChangeAspect="1"/>
          </p:cNvPicPr>
          <p:nvPr/>
        </p:nvPicPr>
        <p:blipFill>
          <a:blip r:embed="rId5"/>
          <a:srcRect r="2229"/>
          <a:stretch>
            <a:fillRect/>
          </a:stretch>
        </p:blipFill>
        <p:spPr>
          <a:xfrm>
            <a:off x="288380" y="1022451"/>
            <a:ext cx="5585639" cy="5606949"/>
          </a:xfrm>
          <a:prstGeom prst="roundRect">
            <a:avLst/>
          </a:prstGeom>
        </p:spPr>
      </p:pic>
      <p:sp>
        <p:nvSpPr>
          <p:cNvPr id="8" name="TextBox 7">
            <a:extLst>
              <a:ext uri="{FF2B5EF4-FFF2-40B4-BE49-F238E27FC236}">
                <a16:creationId xmlns:a16="http://schemas.microsoft.com/office/drawing/2014/main" id="{596499B9-D41A-5AA0-DCF9-4108CCCB42F6}"/>
              </a:ext>
            </a:extLst>
          </p:cNvPr>
          <p:cNvSpPr txBox="1"/>
          <p:nvPr/>
        </p:nvSpPr>
        <p:spPr>
          <a:xfrm>
            <a:off x="1272778" y="202952"/>
            <a:ext cx="9646444" cy="677108"/>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8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NỘI DUNG TÌNH HUỐN</a:t>
            </a:r>
            <a:r>
              <a:rPr lang="en-US" sz="3800" b="1"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G</a:t>
            </a:r>
            <a:endParaRPr kumimoji="0" lang="vi-VN" sz="3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6CFD90-9154-A87D-8507-004FC59472F0}"/>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6" name="Freeform 6">
            <a:extLst>
              <a:ext uri="{FF2B5EF4-FFF2-40B4-BE49-F238E27FC236}">
                <a16:creationId xmlns:a16="http://schemas.microsoft.com/office/drawing/2014/main" id="{2B7E8696-D9BB-B670-CC98-B7C2A522CAB3}"/>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9" name="Rectangle: Rounded Corners 8">
            <a:extLst>
              <a:ext uri="{FF2B5EF4-FFF2-40B4-BE49-F238E27FC236}">
                <a16:creationId xmlns:a16="http://schemas.microsoft.com/office/drawing/2014/main" id="{43858652-5218-F487-4E75-63BD851FA307}"/>
              </a:ext>
            </a:extLst>
          </p:cNvPr>
          <p:cNvSpPr/>
          <p:nvPr/>
        </p:nvSpPr>
        <p:spPr>
          <a:xfrm>
            <a:off x="932873" y="2428307"/>
            <a:ext cx="5734050" cy="22294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Freeform 6">
            <a:extLst>
              <a:ext uri="{FF2B5EF4-FFF2-40B4-BE49-F238E27FC236}">
                <a16:creationId xmlns:a16="http://schemas.microsoft.com/office/drawing/2014/main" id="{F0BD13BE-6585-69E3-EEC3-F42FC5C63B1F}"/>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8" name="TextBox 7">
            <a:extLst>
              <a:ext uri="{FF2B5EF4-FFF2-40B4-BE49-F238E27FC236}">
                <a16:creationId xmlns:a16="http://schemas.microsoft.com/office/drawing/2014/main" id="{8082DE4E-1D68-63B4-3808-88B8E13A59D5}"/>
              </a:ext>
            </a:extLst>
          </p:cNvPr>
          <p:cNvSpPr txBox="1"/>
          <p:nvPr/>
        </p:nvSpPr>
        <p:spPr>
          <a:xfrm>
            <a:off x="1272778" y="202952"/>
            <a:ext cx="9646444" cy="677108"/>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8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NỘI DUNG TÌNH HUỐNG</a:t>
            </a:r>
            <a:endParaRPr kumimoji="0" lang="vi-VN" sz="3800" b="0" i="0" u="none" strike="noStrike" kern="1200" cap="none" spc="0" normalizeH="0" baseline="0" noProof="0" dirty="0">
              <a:ln>
                <a:noFill/>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Anh 2_1OK"/>
          <p:cNvPicPr>
            <a:picLocks noChangeAspect="1"/>
          </p:cNvPicPr>
          <p:nvPr/>
        </p:nvPicPr>
        <p:blipFill>
          <a:blip r:embed="rId5"/>
          <a:stretch>
            <a:fillRect/>
          </a:stretch>
        </p:blipFill>
        <p:spPr>
          <a:xfrm>
            <a:off x="5680356" y="981536"/>
            <a:ext cx="6228715" cy="5774988"/>
          </a:xfrm>
          <a:prstGeom prst="roundRect">
            <a:avLst/>
          </a:prstGeom>
        </p:spPr>
      </p:pic>
      <p:sp>
        <p:nvSpPr>
          <p:cNvPr id="5" name="Freeform 6">
            <a:extLst>
              <a:ext uri="{FF2B5EF4-FFF2-40B4-BE49-F238E27FC236}">
                <a16:creationId xmlns:a16="http://schemas.microsoft.com/office/drawing/2014/main" id="{ADF5A49E-3A3E-D0D5-F8A9-1216114650A7}"/>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ctrTitle"/>
          </p:nvPr>
        </p:nvSpPr>
        <p:spPr>
          <a:xfrm>
            <a:off x="1227500" y="2428307"/>
            <a:ext cx="4318000" cy="1815465"/>
          </a:xfrm>
        </p:spPr>
        <p:txBody>
          <a:bodyPr>
            <a:normAutofit fontScale="90000"/>
          </a:bodyPr>
          <a:lstStyle/>
          <a:p>
            <a:pPr algn="just">
              <a:lnSpc>
                <a:spcPct val="100000"/>
              </a:lnSpc>
            </a:pPr>
            <a:r>
              <a:rPr lang="en-US" altLang="en-US" sz="3800" dirty="0">
                <a:solidFill>
                  <a:srgbClr val="0070C0"/>
                </a:solidFill>
                <a:latin typeface="Times New Roman" panose="02020603050405020304" pitchFamily="18" charset="0"/>
                <a:cs typeface="Times New Roman" panose="02020603050405020304" pitchFamily="18" charset="0"/>
              </a:rPr>
              <a:t>Bị mất túi hàng, chị phụ nữ đến Cơ quan Công an trình báo</a:t>
            </a:r>
          </a:p>
        </p:txBody>
      </p:sp>
    </p:spTree>
  </p:cSld>
  <p:clrMapOvr>
    <a:masterClrMapping/>
  </p:clrMapOvr>
  <p:transition spd="slow">
    <p:randomBar dir="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A96830-6284-3DCF-B651-DEEFD0C959BD}"/>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10" name="Rectangle: Rounded Corners 9">
            <a:extLst>
              <a:ext uri="{FF2B5EF4-FFF2-40B4-BE49-F238E27FC236}">
                <a16:creationId xmlns:a16="http://schemas.microsoft.com/office/drawing/2014/main" id="{26652A40-91A2-FE68-C51B-E6D93FEC4C97}"/>
              </a:ext>
            </a:extLst>
          </p:cNvPr>
          <p:cNvSpPr>
            <a:spLocks/>
          </p:cNvSpPr>
          <p:nvPr/>
        </p:nvSpPr>
        <p:spPr>
          <a:xfrm>
            <a:off x="4569330" y="1371599"/>
            <a:ext cx="7354415" cy="501967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Freeform 6">
            <a:extLst>
              <a:ext uri="{FF2B5EF4-FFF2-40B4-BE49-F238E27FC236}">
                <a16:creationId xmlns:a16="http://schemas.microsoft.com/office/drawing/2014/main" id="{6355BF1B-47A8-55BA-744A-932994B86BBF}"/>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8" name="Freeform 6">
            <a:extLst>
              <a:ext uri="{FF2B5EF4-FFF2-40B4-BE49-F238E27FC236}">
                <a16:creationId xmlns:a16="http://schemas.microsoft.com/office/drawing/2014/main" id="{C6F43356-8A50-94B2-0572-93CA0D76DA15}"/>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9" name="Freeform 6">
            <a:extLst>
              <a:ext uri="{FF2B5EF4-FFF2-40B4-BE49-F238E27FC236}">
                <a16:creationId xmlns:a16="http://schemas.microsoft.com/office/drawing/2014/main" id="{B2F5481B-C4EB-F2D7-1FD7-3558A3CE70CA}"/>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ctrTitle"/>
          </p:nvPr>
        </p:nvSpPr>
        <p:spPr>
          <a:xfrm>
            <a:off x="6279228" y="1562098"/>
            <a:ext cx="5042487" cy="4451190"/>
          </a:xfrm>
        </p:spPr>
        <p:txBody>
          <a:bodyPr>
            <a:noAutofit/>
          </a:bodyPr>
          <a:lstStyle/>
          <a:p>
            <a:pPr algn="just">
              <a:lnSpc>
                <a:spcPct val="100000"/>
              </a:lnSpc>
            </a:pPr>
            <a:r>
              <a:rPr lang="en-US" altLang="en-US" sz="3600" dirty="0">
                <a:solidFill>
                  <a:srgbClr val="0070C0"/>
                </a:solidFill>
                <a:latin typeface="Times New Roman" panose="02020603050405020304" pitchFamily="18" charset="0"/>
                <a:cs typeface="Times New Roman" panose="02020603050405020304" pitchFamily="18" charset="0"/>
              </a:rPr>
              <a:t>Tại Cơ quan Công an, chị phụ nữ trình báo trên đường đi làm về bị kẻ gian lấy mất túi đồ trị giá 10.000.000đ. Đề </a:t>
            </a:r>
            <a:r>
              <a:rPr lang="en-US" altLang="en-US" sz="3600" dirty="0" err="1">
                <a:solidFill>
                  <a:srgbClr val="0070C0"/>
                </a:solidFill>
                <a:latin typeface="Times New Roman" panose="02020603050405020304" pitchFamily="18" charset="0"/>
                <a:cs typeface="Times New Roman" panose="02020603050405020304" pitchFamily="18" charset="0"/>
              </a:rPr>
              <a:t>nghị</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Cơ</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quan</a:t>
            </a:r>
            <a:r>
              <a:rPr lang="en-US" altLang="en-US" sz="3600" dirty="0">
                <a:solidFill>
                  <a:srgbClr val="0070C0"/>
                </a:solidFill>
                <a:latin typeface="Times New Roman" panose="02020603050405020304" pitchFamily="18" charset="0"/>
                <a:cs typeface="Times New Roman" panose="02020603050405020304" pitchFamily="18" charset="0"/>
              </a:rPr>
              <a:t> Công an điều tra làm rõ, tìm lại </a:t>
            </a:r>
            <a:r>
              <a:rPr lang="en-US" altLang="en-US" sz="3600" dirty="0" err="1">
                <a:solidFill>
                  <a:srgbClr val="0070C0"/>
                </a:solidFill>
                <a:latin typeface="Times New Roman" panose="02020603050405020304" pitchFamily="18" charset="0"/>
                <a:cs typeface="Times New Roman" panose="02020603050405020304" pitchFamily="18" charset="0"/>
              </a:rPr>
              <a:t>túi</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hàng</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và</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xử</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lý</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nghiêm</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đối</a:t>
            </a:r>
            <a:r>
              <a:rPr lang="en-US" altLang="en-US" sz="3600" dirty="0">
                <a:solidFill>
                  <a:srgbClr val="0070C0"/>
                </a:solidFill>
                <a:latin typeface="Times New Roman" panose="02020603050405020304" pitchFamily="18" charset="0"/>
                <a:cs typeface="Times New Roman" panose="02020603050405020304" pitchFamily="18" charset="0"/>
              </a:rPr>
              <a:t> </a:t>
            </a:r>
            <a:r>
              <a:rPr lang="en-US" altLang="en-US" sz="3600" dirty="0" err="1">
                <a:solidFill>
                  <a:srgbClr val="0070C0"/>
                </a:solidFill>
                <a:latin typeface="Times New Roman" panose="02020603050405020304" pitchFamily="18" charset="0"/>
                <a:cs typeface="Times New Roman" panose="02020603050405020304" pitchFamily="18" charset="0"/>
              </a:rPr>
              <a:t>tượng</a:t>
            </a:r>
            <a:r>
              <a:rPr lang="en-US" altLang="en-US" sz="3600" dirty="0">
                <a:solidFill>
                  <a:srgbClr val="0070C0"/>
                </a:solidFill>
                <a:latin typeface="Times New Roman" panose="02020603050405020304" pitchFamily="18" charset="0"/>
                <a:cs typeface="Times New Roman" panose="02020603050405020304" pitchFamily="18" charset="0"/>
              </a:rPr>
              <a:t> PT</a:t>
            </a:r>
          </a:p>
        </p:txBody>
      </p:sp>
      <p:pic>
        <p:nvPicPr>
          <p:cNvPr id="6" name="Picture 5" descr="Anh 2_2 (1)"/>
          <p:cNvPicPr>
            <a:picLocks noChangeAspect="1"/>
          </p:cNvPicPr>
          <p:nvPr/>
        </p:nvPicPr>
        <p:blipFill>
          <a:blip r:embed="rId5"/>
          <a:stretch>
            <a:fillRect/>
          </a:stretch>
        </p:blipFill>
        <p:spPr>
          <a:xfrm>
            <a:off x="268255" y="965436"/>
            <a:ext cx="5644515" cy="5644515"/>
          </a:xfrm>
          <a:prstGeom prst="roundRect">
            <a:avLst/>
          </a:prstGeom>
        </p:spPr>
      </p:pic>
      <p:sp>
        <p:nvSpPr>
          <p:cNvPr id="14" name="TextBox 13">
            <a:extLst>
              <a:ext uri="{FF2B5EF4-FFF2-40B4-BE49-F238E27FC236}">
                <a16:creationId xmlns:a16="http://schemas.microsoft.com/office/drawing/2014/main" id="{4D7125A1-D15B-FE4F-25B5-D69F7C4570F0}"/>
              </a:ext>
            </a:extLst>
          </p:cNvPr>
          <p:cNvSpPr txBox="1"/>
          <p:nvPr/>
        </p:nvSpPr>
        <p:spPr>
          <a:xfrm>
            <a:off x="2935761" y="198562"/>
            <a:ext cx="6210300"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500" b="1" i="0" u="none" strike="noStrike" kern="1200" cap="none" spc="0" normalizeH="0" baseline="0" noProof="0" dirty="0">
                <a:ln w="12700" cmpd="sng">
                  <a:solidFill>
                    <a:srgbClr val="FFC000"/>
                  </a:solidFill>
                  <a:prstDash val="solid"/>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NỘI DUNG TÌNH HUỐNG</a:t>
            </a:r>
            <a:endParaRPr kumimoji="0" lang="vi-VN" sz="3500" b="0" i="0" u="none" strike="noStrike" kern="1200" cap="none" spc="0" normalizeH="0" baseline="0" noProof="0" dirty="0">
              <a:ln>
                <a:noFill/>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0B0E49E-37FD-41AE-83F0-18007501B386}"/>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10" name="Rectangle: Rounded Corners 9">
            <a:extLst>
              <a:ext uri="{FF2B5EF4-FFF2-40B4-BE49-F238E27FC236}">
                <a16:creationId xmlns:a16="http://schemas.microsoft.com/office/drawing/2014/main" id="{A523A3BF-2C16-33AA-37B0-B0BAD0EFA7F1}"/>
              </a:ext>
            </a:extLst>
          </p:cNvPr>
          <p:cNvSpPr/>
          <p:nvPr/>
        </p:nvSpPr>
        <p:spPr>
          <a:xfrm>
            <a:off x="485775" y="1628775"/>
            <a:ext cx="6963890" cy="433387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Freeform 6">
            <a:extLst>
              <a:ext uri="{FF2B5EF4-FFF2-40B4-BE49-F238E27FC236}">
                <a16:creationId xmlns:a16="http://schemas.microsoft.com/office/drawing/2014/main" id="{AF3DFC26-6808-6E94-F5CE-CEFE8D154D2A}"/>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pic>
        <p:nvPicPr>
          <p:cNvPr id="4" name="Picture 3"/>
          <p:cNvPicPr>
            <a:picLocks noChangeAspect="1"/>
          </p:cNvPicPr>
          <p:nvPr/>
        </p:nvPicPr>
        <p:blipFill>
          <a:blip r:embed="rId4"/>
          <a:stretch>
            <a:fillRect/>
          </a:stretch>
        </p:blipFill>
        <p:spPr>
          <a:xfrm>
            <a:off x="5895975" y="1041583"/>
            <a:ext cx="6210300" cy="5426245"/>
          </a:xfrm>
          <a:prstGeom prst="roundRect">
            <a:avLst/>
          </a:prstGeom>
        </p:spPr>
      </p:pic>
      <p:sp>
        <p:nvSpPr>
          <p:cNvPr id="12" name="Freeform 6">
            <a:extLst>
              <a:ext uri="{FF2B5EF4-FFF2-40B4-BE49-F238E27FC236}">
                <a16:creationId xmlns:a16="http://schemas.microsoft.com/office/drawing/2014/main" id="{18E23678-77EC-A119-87E7-AF54A8EF5484}"/>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5"/>
            <a:stretch>
              <a:fillRect/>
            </a:stretch>
          </a:blipFill>
        </p:spPr>
        <p:txBody>
          <a:bodyPr/>
          <a:lstStyle/>
          <a:p>
            <a:endParaRPr lang="en-US" sz="1200"/>
          </a:p>
        </p:txBody>
      </p:sp>
      <p:sp>
        <p:nvSpPr>
          <p:cNvPr id="13" name="Freeform 6">
            <a:extLst>
              <a:ext uri="{FF2B5EF4-FFF2-40B4-BE49-F238E27FC236}">
                <a16:creationId xmlns:a16="http://schemas.microsoft.com/office/drawing/2014/main" id="{99B101B9-EC36-D2E5-D0CD-367406E970D0}"/>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ctrTitle"/>
          </p:nvPr>
        </p:nvSpPr>
        <p:spPr>
          <a:xfrm>
            <a:off x="932873" y="2188511"/>
            <a:ext cx="4592494" cy="3445132"/>
          </a:xfrm>
        </p:spPr>
        <p:txBody>
          <a:bodyPr>
            <a:normAutofit fontScale="90000"/>
          </a:bodyPr>
          <a:lstStyle/>
          <a:p>
            <a:pPr algn="just">
              <a:lnSpc>
                <a:spcPct val="100000"/>
              </a:lnSpc>
            </a:pPr>
            <a:r>
              <a:rPr lang="en-US" altLang="en-US" sz="3800" dirty="0">
                <a:solidFill>
                  <a:srgbClr val="0070C0"/>
                </a:solidFill>
                <a:latin typeface="Times New Roman" panose="02020603050405020304" pitchFamily="18" charset="0"/>
                <a:cs typeface="Times New Roman" panose="02020603050405020304" pitchFamily="18" charset="0"/>
              </a:rPr>
              <a:t>Cơ quan ĐT đã tiến hành điều tra, thu thập CC và tìm được thủ phạm là 2 thanh niên đang là  học sinh lớp 10 Trường THPT X. </a:t>
            </a:r>
            <a:r>
              <a:rPr lang="en-US" altLang="en-US" sz="3800" dirty="0" err="1">
                <a:solidFill>
                  <a:srgbClr val="0070C0"/>
                </a:solidFill>
                <a:latin typeface="Times New Roman" panose="02020603050405020304" pitchFamily="18" charset="0"/>
                <a:cs typeface="Times New Roman" panose="02020603050405020304" pitchFamily="18" charset="0"/>
              </a:rPr>
              <a:t>Hai</a:t>
            </a:r>
            <a:r>
              <a:rPr lang="en-US" altLang="en-US" sz="3800" dirty="0">
                <a:solidFill>
                  <a:srgbClr val="0070C0"/>
                </a:solidFill>
                <a:latin typeface="Times New Roman" panose="02020603050405020304" pitchFamily="18" charset="0"/>
                <a:cs typeface="Times New Roman" panose="02020603050405020304" pitchFamily="18" charset="0"/>
              </a:rPr>
              <a:t> </a:t>
            </a:r>
            <a:r>
              <a:rPr lang="en-US" altLang="en-US" sz="3800" dirty="0" err="1">
                <a:solidFill>
                  <a:srgbClr val="0070C0"/>
                </a:solidFill>
                <a:latin typeface="Times New Roman" panose="02020603050405020304" pitchFamily="18" charset="0"/>
                <a:cs typeface="Times New Roman" panose="02020603050405020304" pitchFamily="18" charset="0"/>
              </a:rPr>
              <a:t>đối</a:t>
            </a:r>
            <a:r>
              <a:rPr lang="en-US" altLang="en-US" sz="3800" dirty="0">
                <a:solidFill>
                  <a:srgbClr val="0070C0"/>
                </a:solidFill>
                <a:latin typeface="Times New Roman" panose="02020603050405020304" pitchFamily="18" charset="0"/>
                <a:cs typeface="Times New Roman" panose="02020603050405020304" pitchFamily="18" charset="0"/>
              </a:rPr>
              <a:t> </a:t>
            </a:r>
            <a:r>
              <a:rPr lang="en-US" altLang="en-US" sz="3800" dirty="0" err="1">
                <a:solidFill>
                  <a:srgbClr val="0070C0"/>
                </a:solidFill>
                <a:latin typeface="Times New Roman" panose="02020603050405020304" pitchFamily="18" charset="0"/>
                <a:cs typeface="Times New Roman" panose="02020603050405020304" pitchFamily="18" charset="0"/>
              </a:rPr>
              <a:t>tượng</a:t>
            </a:r>
            <a:r>
              <a:rPr lang="en-US" altLang="en-US" sz="3800" dirty="0">
                <a:solidFill>
                  <a:srgbClr val="0070C0"/>
                </a:solidFill>
                <a:latin typeface="Times New Roman" panose="02020603050405020304" pitchFamily="18" charset="0"/>
                <a:cs typeface="Times New Roman" panose="02020603050405020304" pitchFamily="18" charset="0"/>
              </a:rPr>
              <a:t> này đều vừa qua tuổi 16</a:t>
            </a:r>
          </a:p>
        </p:txBody>
      </p:sp>
      <p:sp>
        <p:nvSpPr>
          <p:cNvPr id="17" name="TextBox 16">
            <a:extLst>
              <a:ext uri="{FF2B5EF4-FFF2-40B4-BE49-F238E27FC236}">
                <a16:creationId xmlns:a16="http://schemas.microsoft.com/office/drawing/2014/main" id="{CAFE66CD-1E78-4E17-46B3-C7FE8B1FE197}"/>
              </a:ext>
            </a:extLst>
          </p:cNvPr>
          <p:cNvSpPr txBox="1"/>
          <p:nvPr/>
        </p:nvSpPr>
        <p:spPr>
          <a:xfrm>
            <a:off x="2919413" y="203800"/>
            <a:ext cx="6210300"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500" b="1" i="0" u="none" strike="noStrike" kern="1200" cap="none" spc="0" normalizeH="0" baseline="0" noProof="0" dirty="0">
                <a:ln w="12700" cmpd="sng">
                  <a:solidFill>
                    <a:srgbClr val="FFC000"/>
                  </a:solidFill>
                  <a:prstDash val="solid"/>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NỘI DUNG TÌNH HUỐNG</a:t>
            </a:r>
            <a:endParaRPr kumimoji="0" lang="vi-VN" sz="3500" b="0" i="0" u="none" strike="noStrike" kern="1200" cap="none" spc="0" normalizeH="0" baseline="0" noProof="0" dirty="0">
              <a:ln>
                <a:noFill/>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2021064" y="391519"/>
            <a:ext cx="8149867"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3. Vai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trò</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ý</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nghĩa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của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en-US" sz="3600" b="1"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cơ</a:t>
            </a:r>
            <a:r>
              <a:rPr lang="en-US" sz="3600" b="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t>
            </a:r>
            <a:r>
              <a:rPr lang="vi-VN" sz="3600" b="1" smtClean="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w Cen MT" panose="020B0602020104020603" pitchFamily="34" charset="0"/>
                <a:ea typeface="Tahoma" panose="020B0604030504040204" pitchFamily="34" charset="0"/>
                <a:cs typeface="Tahoma" panose="020B0604030504040204" pitchFamily="34"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Rounded Rectangle 20"/>
          <p:cNvSpPr/>
          <p:nvPr/>
        </p:nvSpPr>
        <p:spPr>
          <a:xfrm>
            <a:off x="0" y="1410303"/>
            <a:ext cx="12192000" cy="446798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526471" y="1751468"/>
            <a:ext cx="11139051" cy="3785652"/>
          </a:xfrm>
          <a:prstGeom prst="rect">
            <a:avLst/>
          </a:prstGeom>
          <a:noFill/>
        </p:spPr>
        <p:txBody>
          <a:bodyPr wrap="square">
            <a:spAutoFit/>
          </a:bodyPr>
          <a:lstStyle/>
          <a:p>
            <a:pPr marL="0" indent="0" algn="just">
              <a:buNone/>
            </a:pPr>
            <a:r>
              <a:rPr lang="vi-VN" sz="3000" b="1" i="1" dirty="0">
                <a:solidFill>
                  <a:srgbClr val="0070C0"/>
                </a:solidFill>
                <a:latin typeface="+mj-lt"/>
              </a:rPr>
              <a:t>Thứ hai</a:t>
            </a:r>
            <a:r>
              <a:rPr lang="vi-VN" sz="3000" b="1" dirty="0">
                <a:solidFill>
                  <a:srgbClr val="0070C0"/>
                </a:solidFill>
                <a:latin typeface="+mj-lt"/>
              </a:rPr>
              <a:t>, </a:t>
            </a:r>
            <a:r>
              <a:rPr lang="vi-VN" sz="3000" dirty="0">
                <a:latin typeface="+mj-lt"/>
              </a:rPr>
              <a:t>hòa giải ở cơ sở góp phần phát huy quyền làm chủ của nhân dân trong quản lý xã hội. Đặc trưng cơ bản của hòa giải là bảo đảm quyền tự định đoạt của các bên trong giải quyết tranh chấp, mâu thuẫn. </a:t>
            </a:r>
            <a:r>
              <a:rPr lang="vi-VN" sz="3000" dirty="0">
                <a:highlight>
                  <a:srgbClr val="FFFF00"/>
                </a:highlight>
                <a:latin typeface="+mj-lt"/>
              </a:rPr>
              <a:t>Vì vậy, hòa giải là một phương thức để thực hiện dân chủ</a:t>
            </a:r>
            <a:r>
              <a:rPr lang="vi-VN" sz="3000" dirty="0">
                <a:latin typeface="+mj-lt"/>
              </a:rPr>
              <a:t>. Thông qua hòa giải, đặc biệt là hòa giải ở cơ sở, vai trò tự quản của người dân được tăng cường. Điều đó có ý nghĩa rất quan trọng góp phần xây dựng Nhà nước pháp quyền xã hội chủ nghĩa của nhân dân, do nhân dân, vì nhân</a:t>
            </a:r>
            <a:r>
              <a:rPr lang="en-US" sz="3000" dirty="0">
                <a:latin typeface="+mj-lt"/>
              </a:rPr>
              <a:t> </a:t>
            </a:r>
            <a:r>
              <a:rPr lang="vi-VN" sz="3000" dirty="0">
                <a:latin typeface="+mj-lt"/>
              </a:rPr>
              <a:t>dân. </a:t>
            </a:r>
            <a:endParaRPr lang="vi-VN" sz="3000" dirty="0"/>
          </a:p>
        </p:txBody>
      </p:sp>
      <p:sp>
        <p:nvSpPr>
          <p:cNvPr id="8" name="Freeform 6"/>
          <p:cNvSpPr/>
          <p:nvPr/>
        </p:nvSpPr>
        <p:spPr>
          <a:xfrm rot="16200000" flipH="1" flipV="1">
            <a:off x="56463" y="1028168"/>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9" name="Freeform 6"/>
          <p:cNvSpPr/>
          <p:nvPr/>
        </p:nvSpPr>
        <p:spPr>
          <a:xfrm rot="5400000" flipV="1">
            <a:off x="10889669" y="1028168"/>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p:transition spd="slow">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80979EE-9E75-DACD-DBD7-742866201D71}"/>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15" name="Freeform 6">
            <a:extLst>
              <a:ext uri="{FF2B5EF4-FFF2-40B4-BE49-F238E27FC236}">
                <a16:creationId xmlns:a16="http://schemas.microsoft.com/office/drawing/2014/main" id="{A27F1B5A-58FB-A3BB-9E8D-B618D85C78A2}"/>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6" name="Freeform 6">
            <a:extLst>
              <a:ext uri="{FF2B5EF4-FFF2-40B4-BE49-F238E27FC236}">
                <a16:creationId xmlns:a16="http://schemas.microsoft.com/office/drawing/2014/main" id="{6DA9782C-D0A9-E1C2-4FB7-06C91A7E2FCB}"/>
              </a:ext>
            </a:extLst>
          </p:cNvPr>
          <p:cNvSpPr/>
          <p:nvPr/>
        </p:nvSpPr>
        <p:spPr>
          <a:xfrm>
            <a:off x="-1" y="-60191"/>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17" name="Freeform 6">
            <a:extLst>
              <a:ext uri="{FF2B5EF4-FFF2-40B4-BE49-F238E27FC236}">
                <a16:creationId xmlns:a16="http://schemas.microsoft.com/office/drawing/2014/main" id="{FC82307E-2148-62A0-618B-2F2F30E1E8A2}"/>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title"/>
          </p:nvPr>
        </p:nvSpPr>
        <p:spPr>
          <a:xfrm>
            <a:off x="503555" y="0"/>
            <a:ext cx="11066145" cy="1088390"/>
          </a:xfrm>
        </p:spPr>
        <p:txBody>
          <a:bodyPr>
            <a:normAutofit fontScale="90000"/>
          </a:bodyPr>
          <a:lstStyle/>
          <a:p>
            <a:r>
              <a:rPr lang="en-US" altLang="en-US" b="1" dirty="0"/>
              <a:t/>
            </a:r>
            <a:br>
              <a:rPr lang="en-US" altLang="en-US" b="1" dirty="0"/>
            </a:br>
            <a:endParaRPr lang="en-US" altLang="en-US" b="1" dirty="0"/>
          </a:p>
        </p:txBody>
      </p:sp>
      <p:sp>
        <p:nvSpPr>
          <p:cNvPr id="3" name="Content Placeholder 2"/>
          <p:cNvSpPr>
            <a:spLocks noGrp="1"/>
          </p:cNvSpPr>
          <p:nvPr>
            <p:ph sz="quarter" idx="10"/>
          </p:nvPr>
        </p:nvSpPr>
        <p:spPr>
          <a:xfrm>
            <a:off x="588010" y="1208264"/>
            <a:ext cx="11066145" cy="5321935"/>
          </a:xfrm>
        </p:spPr>
        <p:txBody>
          <a:bodyPr>
            <a:noAutofit/>
          </a:bodyPr>
          <a:lstStyle/>
          <a:p>
            <a:pPr marL="0" indent="0" algn="just">
              <a:buNone/>
            </a:pP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*2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đối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tượng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gây</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ra</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vụ</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trộm</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cắp</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TS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của</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người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phụ</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nữ</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đường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là</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a:t>
            </a:r>
          </a:p>
          <a:p>
            <a:pPr marL="0" indent="0" algn="just">
              <a:buNone/>
            </a:pPr>
            <a:r>
              <a:rPr lang="en-US" altLang="en-US" sz="2800" dirty="0">
                <a:solidFill>
                  <a:schemeClr val="bg1"/>
                </a:solidFill>
                <a:latin typeface="Times New Roman" panose="02020603050405020304" pitchFamily="18" charset="0"/>
                <a:cs typeface="Times New Roman" panose="02020603050405020304" pitchFamily="18" charset="0"/>
              </a:rPr>
              <a:t>       1. </a:t>
            </a:r>
            <a:r>
              <a:rPr lang="en-US" altLang="en-US" sz="2800" dirty="0" err="1">
                <a:solidFill>
                  <a:schemeClr val="bg1"/>
                </a:solidFill>
                <a:latin typeface="Times New Roman" panose="02020603050405020304" pitchFamily="18" charset="0"/>
                <a:cs typeface="Times New Roman" panose="02020603050405020304" pitchFamily="18" charset="0"/>
              </a:rPr>
              <a:t>Nguyễn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Văn</a:t>
            </a:r>
            <a:r>
              <a:rPr lang="en-US" altLang="en-US" sz="2800" dirty="0">
                <a:solidFill>
                  <a:schemeClr val="bg1"/>
                </a:solidFill>
                <a:latin typeface="Times New Roman" panose="02020603050405020304" pitchFamily="18" charset="0"/>
                <a:cs typeface="Times New Roman" panose="02020603050405020304" pitchFamily="18" charset="0"/>
              </a:rPr>
              <a:t> A </a:t>
            </a:r>
            <a:r>
              <a:rPr lang="en-US" altLang="en-US" sz="2800" dirty="0" err="1">
                <a:solidFill>
                  <a:schemeClr val="bg1"/>
                </a:solidFill>
                <a:latin typeface="Times New Roman" panose="02020603050405020304" pitchFamily="18" charset="0"/>
                <a:cs typeface="Times New Roman" panose="02020603050405020304" pitchFamily="18" charset="0"/>
              </a:rPr>
              <a:t>khi</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phạm</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tội</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mới</a:t>
            </a:r>
            <a:r>
              <a:rPr lang="en-US" altLang="en-US" sz="2800" dirty="0">
                <a:solidFill>
                  <a:schemeClr val="bg1"/>
                </a:solidFill>
                <a:latin typeface="Times New Roman" panose="02020603050405020304" pitchFamily="18" charset="0"/>
                <a:cs typeface="Times New Roman" panose="02020603050405020304" pitchFamily="18" charset="0"/>
              </a:rPr>
              <a:t> 16 </a:t>
            </a:r>
            <a:r>
              <a:rPr lang="en-US" altLang="en-US" sz="2800" dirty="0" err="1">
                <a:solidFill>
                  <a:schemeClr val="bg1"/>
                </a:solidFill>
                <a:latin typeface="Times New Roman" panose="02020603050405020304" pitchFamily="18" charset="0"/>
                <a:cs typeface="Times New Roman" panose="02020603050405020304" pitchFamily="18" charset="0"/>
              </a:rPr>
              <a:t>tuổi</a:t>
            </a:r>
            <a:r>
              <a:rPr lang="en-US" altLang="en-US" sz="2800" dirty="0">
                <a:solidFill>
                  <a:schemeClr val="bg1"/>
                </a:solidFill>
                <a:latin typeface="Times New Roman" panose="02020603050405020304" pitchFamily="18" charset="0"/>
                <a:cs typeface="Times New Roman" panose="02020603050405020304" pitchFamily="18" charset="0"/>
              </a:rPr>
              <a:t> 2 </a:t>
            </a:r>
            <a:r>
              <a:rPr lang="en-US" altLang="en-US" sz="2800" dirty="0" err="1">
                <a:solidFill>
                  <a:schemeClr val="bg1"/>
                </a:solidFill>
                <a:latin typeface="Times New Roman" panose="02020603050405020304" pitchFamily="18" charset="0"/>
                <a:cs typeface="Times New Roman" panose="02020603050405020304" pitchFamily="18" charset="0"/>
              </a:rPr>
              <a:t>tháng</a:t>
            </a:r>
            <a:endParaRPr lang="en-US" altLang="en-US" sz="2800" dirty="0">
              <a:solidFill>
                <a:schemeClr val="bg1"/>
              </a:solidFill>
              <a:latin typeface="Times New Roman" panose="02020603050405020304" pitchFamily="18" charset="0"/>
              <a:cs typeface="Times New Roman" panose="02020603050405020304" pitchFamily="18" charset="0"/>
            </a:endParaRPr>
          </a:p>
          <a:p>
            <a:pPr marL="0" indent="0" algn="just">
              <a:buNone/>
            </a:pPr>
            <a:r>
              <a:rPr lang="en-US" altLang="en-US" sz="2800" dirty="0">
                <a:solidFill>
                  <a:schemeClr val="bg1"/>
                </a:solidFill>
                <a:latin typeface="Times New Roman" panose="02020603050405020304" pitchFamily="18" charset="0"/>
                <a:cs typeface="Times New Roman" panose="02020603050405020304" pitchFamily="18" charset="0"/>
              </a:rPr>
              <a:t>       2. </a:t>
            </a:r>
            <a:r>
              <a:rPr lang="en-US" altLang="en-US" sz="2800" dirty="0" err="1">
                <a:solidFill>
                  <a:schemeClr val="bg1"/>
                </a:solidFill>
                <a:latin typeface="Times New Roman" panose="02020603050405020304" pitchFamily="18" charset="0"/>
                <a:cs typeface="Times New Roman" panose="02020603050405020304" pitchFamily="18" charset="0"/>
              </a:rPr>
              <a:t>Nguyễn</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Văn</a:t>
            </a:r>
            <a:r>
              <a:rPr lang="en-US" altLang="en-US" sz="2800" dirty="0">
                <a:solidFill>
                  <a:schemeClr val="bg1"/>
                </a:solidFill>
                <a:latin typeface="Times New Roman" panose="02020603050405020304" pitchFamily="18" charset="0"/>
                <a:cs typeface="Times New Roman" panose="02020603050405020304" pitchFamily="18" charset="0"/>
              </a:rPr>
              <a:t> B </a:t>
            </a:r>
            <a:r>
              <a:rPr lang="en-US" altLang="en-US" sz="2800" dirty="0" err="1">
                <a:solidFill>
                  <a:schemeClr val="bg1"/>
                </a:solidFill>
                <a:latin typeface="Times New Roman" panose="02020603050405020304" pitchFamily="18" charset="0"/>
                <a:cs typeface="Times New Roman" panose="02020603050405020304" pitchFamily="18" charset="0"/>
              </a:rPr>
              <a:t>khi</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phạm</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tội</a:t>
            </a:r>
            <a:r>
              <a:rPr lang="en-US" altLang="en-US" sz="2800" dirty="0">
                <a:solidFill>
                  <a:schemeClr val="bg1"/>
                </a:solidFill>
                <a:latin typeface="Times New Roman" panose="02020603050405020304" pitchFamily="18" charset="0"/>
                <a:cs typeface="Times New Roman" panose="02020603050405020304" pitchFamily="18" charset="0"/>
              </a:rPr>
              <a:t> </a:t>
            </a:r>
            <a:r>
              <a:rPr lang="en-US" altLang="en-US" sz="2800" dirty="0" err="1">
                <a:solidFill>
                  <a:schemeClr val="bg1"/>
                </a:solidFill>
                <a:latin typeface="Times New Roman" panose="02020603050405020304" pitchFamily="18" charset="0"/>
                <a:cs typeface="Times New Roman" panose="02020603050405020304" pitchFamily="18" charset="0"/>
              </a:rPr>
              <a:t>mới</a:t>
            </a:r>
            <a:r>
              <a:rPr lang="en-US" altLang="en-US" sz="2800" dirty="0">
                <a:solidFill>
                  <a:schemeClr val="bg1"/>
                </a:solidFill>
                <a:latin typeface="Times New Roman" panose="02020603050405020304" pitchFamily="18" charset="0"/>
                <a:cs typeface="Times New Roman" panose="02020603050405020304" pitchFamily="18" charset="0"/>
              </a:rPr>
              <a:t> 16 </a:t>
            </a:r>
            <a:r>
              <a:rPr lang="en-US" altLang="en-US" sz="2800" dirty="0" err="1">
                <a:solidFill>
                  <a:schemeClr val="bg1"/>
                </a:solidFill>
                <a:latin typeface="Times New Roman" panose="02020603050405020304" pitchFamily="18" charset="0"/>
                <a:cs typeface="Times New Roman" panose="02020603050405020304" pitchFamily="18" charset="0"/>
              </a:rPr>
              <a:t>tuổi</a:t>
            </a:r>
            <a:r>
              <a:rPr lang="en-US" altLang="en-US" sz="2800" dirty="0">
                <a:solidFill>
                  <a:schemeClr val="bg1"/>
                </a:solidFill>
                <a:latin typeface="Times New Roman" panose="02020603050405020304" pitchFamily="18" charset="0"/>
                <a:cs typeface="Times New Roman" panose="02020603050405020304" pitchFamily="18" charset="0"/>
              </a:rPr>
              <a:t> 5 </a:t>
            </a:r>
            <a:r>
              <a:rPr lang="en-US" altLang="en-US" sz="2800" dirty="0" err="1">
                <a:solidFill>
                  <a:schemeClr val="bg1"/>
                </a:solidFill>
                <a:latin typeface="Times New Roman" panose="02020603050405020304" pitchFamily="18" charset="0"/>
                <a:cs typeface="Times New Roman" panose="02020603050405020304" pitchFamily="18" charset="0"/>
              </a:rPr>
              <a:t>tháng</a:t>
            </a:r>
            <a:r>
              <a:rPr lang="en-US" altLang="en-US" sz="2800" dirty="0">
                <a:solidFill>
                  <a:schemeClr val="bg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
            </a:pPr>
            <a:r>
              <a:rPr lang="en-US" altLang="en-US" sz="2300" b="1" dirty="0" err="1">
                <a:solidFill>
                  <a:schemeClr val="bg1"/>
                </a:solidFill>
                <a:latin typeface="Times New Roman" panose="02020603050405020304" pitchFamily="18" charset="0"/>
                <a:cs typeface="Times New Roman" panose="02020603050405020304" pitchFamily="18" charset="0"/>
              </a:rPr>
              <a:t>Cả</a:t>
            </a:r>
            <a:r>
              <a:rPr lang="en-US" altLang="en-US" sz="2300" b="1" dirty="0">
                <a:solidFill>
                  <a:schemeClr val="bg1"/>
                </a:solidFill>
                <a:latin typeface="Times New Roman" panose="02020603050405020304" pitchFamily="18" charset="0"/>
                <a:cs typeface="Times New Roman" panose="02020603050405020304" pitchFamily="18" charset="0"/>
              </a:rPr>
              <a:t> 2 </a:t>
            </a:r>
            <a:r>
              <a:rPr lang="en-US" altLang="en-US" sz="2300" b="1" dirty="0" err="1">
                <a:solidFill>
                  <a:schemeClr val="bg1"/>
                </a:solidFill>
                <a:latin typeface="Times New Roman" panose="02020603050405020304" pitchFamily="18" charset="0"/>
                <a:cs typeface="Times New Roman" panose="02020603050405020304" pitchFamily="18" charset="0"/>
              </a:rPr>
              <a:t>đều</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là</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học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sinh</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trung</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học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phổ</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thông</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trường</a:t>
            </a:r>
            <a:r>
              <a:rPr lang="en-US" altLang="en-US" sz="2300" b="1" dirty="0">
                <a:solidFill>
                  <a:schemeClr val="bg1"/>
                </a:solidFill>
                <a:latin typeface="Times New Roman" panose="02020603050405020304" pitchFamily="18" charset="0"/>
                <a:cs typeface="Times New Roman" panose="02020603050405020304" pitchFamily="18" charset="0"/>
              </a:rPr>
              <a:t> X </a:t>
            </a:r>
          </a:p>
          <a:p>
            <a:pPr marL="342900" indent="-342900" algn="just">
              <a:buFont typeface="Wingdings" panose="05000000000000000000" pitchFamily="2" charset="2"/>
              <a:buChar char="§"/>
            </a:pPr>
            <a:r>
              <a:rPr lang="en-US" altLang="en-US" sz="2300" b="1" dirty="0" err="1">
                <a:solidFill>
                  <a:schemeClr val="bg1"/>
                </a:solidFill>
                <a:latin typeface="Times New Roman" panose="02020603050405020304" pitchFamily="18" charset="0"/>
                <a:cs typeface="Times New Roman" panose="02020603050405020304" pitchFamily="18" charset="0"/>
              </a:rPr>
              <a:t>Xác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minh</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tại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trường</a:t>
            </a:r>
            <a:r>
              <a:rPr lang="en-US" altLang="en-US" sz="2300" b="1" dirty="0">
                <a:solidFill>
                  <a:schemeClr val="bg1"/>
                </a:solidFill>
                <a:latin typeface="Times New Roman" panose="02020603050405020304" pitchFamily="18" charset="0"/>
                <a:cs typeface="Times New Roman" panose="02020603050405020304" pitchFamily="18" charset="0"/>
              </a:rPr>
              <a:t> THPT (X) </a:t>
            </a:r>
            <a:r>
              <a:rPr lang="en-US" altLang="en-US" sz="2300" b="1" dirty="0" err="1">
                <a:solidFill>
                  <a:schemeClr val="bg1"/>
                </a:solidFill>
                <a:latin typeface="Times New Roman" panose="02020603050405020304" pitchFamily="18" charset="0"/>
                <a:cs typeface="Times New Roman" panose="02020603050405020304" pitchFamily="18" charset="0"/>
              </a:rPr>
              <a:t>và</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làm</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việc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với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cô</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giáo</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chủ</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nhiệm</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cơ</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quan</a:t>
            </a:r>
            <a:r>
              <a:rPr lang="en-US" altLang="en-US" sz="2300" b="1" dirty="0">
                <a:solidFill>
                  <a:schemeClr val="bg1"/>
                </a:solidFill>
                <a:latin typeface="Times New Roman" panose="02020603050405020304" pitchFamily="18" charset="0"/>
                <a:cs typeface="Times New Roman" panose="02020603050405020304" pitchFamily="18" charset="0"/>
              </a:rPr>
              <a:t> ĐT </a:t>
            </a:r>
            <a:r>
              <a:rPr lang="en-US" altLang="en-US" sz="2300" b="1" dirty="0" err="1">
                <a:solidFill>
                  <a:schemeClr val="bg1"/>
                </a:solidFill>
                <a:latin typeface="Times New Roman" panose="02020603050405020304" pitchFamily="18" charset="0"/>
                <a:cs typeface="Times New Roman" panose="02020603050405020304" pitchFamily="18" charset="0"/>
              </a:rPr>
              <a:t>được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biết</a:t>
            </a:r>
            <a:r>
              <a:rPr lang="en-US" altLang="en-US" sz="2300" b="1" dirty="0">
                <a:solidFill>
                  <a:schemeClr val="bg1"/>
                </a:solidFill>
                <a:latin typeface="Times New Roman" panose="02020603050405020304" pitchFamily="18" charset="0"/>
                <a:cs typeface="Times New Roman" panose="02020603050405020304" pitchFamily="18" charset="0"/>
              </a:rPr>
              <a:t>: 02 </a:t>
            </a:r>
            <a:r>
              <a:rPr lang="en-US" altLang="en-US" sz="2300" b="1" dirty="0" err="1">
                <a:solidFill>
                  <a:schemeClr val="bg1"/>
                </a:solidFill>
                <a:latin typeface="Times New Roman" panose="02020603050405020304" pitchFamily="18" charset="0"/>
                <a:cs typeface="Times New Roman" panose="02020603050405020304" pitchFamily="18" charset="0"/>
              </a:rPr>
              <a:t>học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sinh</a:t>
            </a:r>
            <a:r>
              <a:rPr lang="en-US" altLang="en-US" sz="2300" b="1" dirty="0">
                <a:solidFill>
                  <a:schemeClr val="bg1"/>
                </a:solidFill>
                <a:latin typeface="Times New Roman" panose="02020603050405020304" pitchFamily="18" charset="0"/>
                <a:cs typeface="Times New Roman" panose="02020603050405020304" pitchFamily="18" charset="0"/>
              </a:rPr>
              <a:t> A </a:t>
            </a:r>
            <a:r>
              <a:rPr lang="en-US" altLang="en-US" sz="2300" b="1" dirty="0" err="1">
                <a:solidFill>
                  <a:schemeClr val="bg1"/>
                </a:solidFill>
                <a:latin typeface="Times New Roman" panose="02020603050405020304" pitchFamily="18" charset="0"/>
                <a:cs typeface="Times New Roman" panose="02020603050405020304" pitchFamily="18" charset="0"/>
              </a:rPr>
              <a:t>và</a:t>
            </a:r>
            <a:r>
              <a:rPr lang="en-US" altLang="en-US" sz="2300" b="1" dirty="0">
                <a:solidFill>
                  <a:schemeClr val="bg1"/>
                </a:solidFill>
                <a:latin typeface="Times New Roman" panose="02020603050405020304" pitchFamily="18" charset="0"/>
                <a:cs typeface="Times New Roman" panose="02020603050405020304" pitchFamily="18" charset="0"/>
              </a:rPr>
              <a:t> B </a:t>
            </a:r>
            <a:r>
              <a:rPr lang="en-US" altLang="en-US" sz="2300" b="1" dirty="0" err="1">
                <a:solidFill>
                  <a:schemeClr val="bg1"/>
                </a:solidFill>
                <a:latin typeface="Times New Roman" panose="02020603050405020304" pitchFamily="18" charset="0"/>
                <a:cs typeface="Times New Roman" panose="02020603050405020304" pitchFamily="18" charset="0"/>
              </a:rPr>
              <a:t>lực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học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trung</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bình</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chưa</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có</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biểu</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hiện</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của</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học</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sinh</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hư</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gia</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đình</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khó</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khăn</a:t>
            </a:r>
            <a:r>
              <a:rPr lang="en-US" altLang="en-US" sz="2300" b="1" dirty="0">
                <a:solidFill>
                  <a:schemeClr val="bg1"/>
                </a:solidFill>
                <a:latin typeface="Times New Roman" panose="02020603050405020304" pitchFamily="18" charset="0"/>
                <a:cs typeface="Times New Roman" panose="02020603050405020304" pitchFamily="18" charset="0"/>
              </a:rPr>
              <a:t>, 01 </a:t>
            </a:r>
            <a:r>
              <a:rPr lang="en-US" altLang="en-US" sz="2300" b="1" dirty="0" err="1">
                <a:solidFill>
                  <a:schemeClr val="bg1"/>
                </a:solidFill>
                <a:latin typeface="Times New Roman" panose="02020603050405020304" pitchFamily="18" charset="0"/>
                <a:cs typeface="Times New Roman" panose="02020603050405020304" pitchFamily="18" charset="0"/>
              </a:rPr>
              <a:t>đối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tượng</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mồ</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côi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bố</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từ</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nhỏ</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mẹ</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đi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lấy</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chồng</a:t>
            </a:r>
            <a:r>
              <a:rPr lang="en-US" altLang="en-US" sz="2300" b="1" dirty="0">
                <a:solidFill>
                  <a:schemeClr val="bg1"/>
                </a:solidFill>
                <a:latin typeface="Times New Roman" panose="02020603050405020304" pitchFamily="18" charset="0"/>
                <a:cs typeface="Times New Roman" panose="02020603050405020304" pitchFamily="18" charset="0"/>
              </a:rPr>
              <a:t>, ở </a:t>
            </a:r>
            <a:r>
              <a:rPr lang="en-US" altLang="en-US" sz="2300" b="1" dirty="0" err="1">
                <a:solidFill>
                  <a:schemeClr val="bg1"/>
                </a:solidFill>
                <a:latin typeface="Times New Roman" panose="02020603050405020304" pitchFamily="18" charset="0"/>
                <a:cs typeface="Times New Roman" panose="02020603050405020304" pitchFamily="18" charset="0"/>
              </a:rPr>
              <a:t>với</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ông</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bà</a:t>
            </a:r>
            <a:r>
              <a:rPr lang="en-US" altLang="en-US" sz="2300" b="1" dirty="0">
                <a:solidFill>
                  <a:schemeClr val="bg1"/>
                </a:solidFill>
                <a:latin typeface="Times New Roman" panose="02020603050405020304" pitchFamily="18" charset="0"/>
                <a:cs typeface="Times New Roman" panose="02020603050405020304" pitchFamily="18" charset="0"/>
              </a:rPr>
              <a:t> </a:t>
            </a:r>
            <a:r>
              <a:rPr lang="en-US" altLang="en-US" sz="2300" b="1" dirty="0" err="1">
                <a:solidFill>
                  <a:schemeClr val="bg1"/>
                </a:solidFill>
                <a:latin typeface="Times New Roman" panose="02020603050405020304" pitchFamily="18" charset="0"/>
                <a:cs typeface="Times New Roman" panose="02020603050405020304" pitchFamily="18" charset="0"/>
              </a:rPr>
              <a:t>nội</a:t>
            </a:r>
            <a:endParaRPr lang="en-US" altLang="en-US" sz="2300" b="1" dirty="0">
              <a:solidFill>
                <a:schemeClr val="bg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endParaRPr lang="en-US" altLang="en-US" sz="2300" b="1" dirty="0">
              <a:solidFill>
                <a:schemeClr val="bg1"/>
              </a:solidFill>
              <a:latin typeface="Times New Roman" panose="02020603050405020304" pitchFamily="18" charset="0"/>
              <a:cs typeface="Times New Roman" panose="02020603050405020304" pitchFamily="18" charset="0"/>
            </a:endParaRPr>
          </a:p>
          <a:p>
            <a:pPr marL="0" indent="0" algn="just">
              <a:buNone/>
            </a:pP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Người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bị</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hại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bị</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là</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chị</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trên</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đường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lấy</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hàng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về</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bán</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bị</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mất</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túi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hàng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trị</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giá</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10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triệu</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đồng</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tại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cơ</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quan</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ĐT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thể</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hiện</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quan</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điểm</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bất</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bình</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với</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hành</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vi PT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của</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thanh</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thiếu</a:t>
            </a:r>
            <a:r>
              <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rPr>
              <a:t> </a:t>
            </a:r>
            <a:r>
              <a:rPr lang="en-US" altLang="en-US" sz="2800" b="1" dirty="0" err="1">
                <a:solidFill>
                  <a:srgbClr val="FF0000"/>
                </a:solidFill>
                <a:highlight>
                  <a:srgbClr val="FFFF00"/>
                </a:highlight>
                <a:latin typeface="Times New Roman" panose="02020603050405020304" pitchFamily="18" charset="0"/>
                <a:cs typeface="Times New Roman" panose="02020603050405020304" pitchFamily="18" charset="0"/>
              </a:rPr>
              <a:t>niên</a:t>
            </a:r>
            <a:endParaRPr lang="en-US" altLang="en-US" sz="2800" b="1" dirty="0">
              <a:solidFill>
                <a:srgbClr val="FF0000"/>
              </a:solidFill>
              <a:highlight>
                <a:srgbClr val="FFFF00"/>
              </a:highligh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9CBB1CA-7D8D-1263-4ABB-4D0D49A5CC63}"/>
              </a:ext>
            </a:extLst>
          </p:cNvPr>
          <p:cNvSpPr txBox="1"/>
          <p:nvPr/>
        </p:nvSpPr>
        <p:spPr>
          <a:xfrm>
            <a:off x="2024062" y="308610"/>
            <a:ext cx="8143875" cy="1297791"/>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5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KẾT QUẢ ĐIỀU TRA </a:t>
            </a:r>
          </a:p>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5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CƠ QUAN ĐIỀU TRA ĐÃ KẾT LUẬT</a:t>
            </a:r>
            <a:endParaRPr kumimoji="0" lang="vi-VN" sz="3500" b="0" i="0" u="none" strike="noStrike" kern="1200" cap="none" spc="0" normalizeH="0" baseline="0" noProof="0" dirty="0">
              <a:ln>
                <a:noFill/>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C365B9-3591-349D-121E-59D116CEB763}"/>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8" name="Rectangle: Rounded Corners 7">
            <a:extLst>
              <a:ext uri="{FF2B5EF4-FFF2-40B4-BE49-F238E27FC236}">
                <a16:creationId xmlns:a16="http://schemas.microsoft.com/office/drawing/2014/main" id="{4F16B15A-E863-BCE4-122C-65FDD0EF0283}"/>
              </a:ext>
            </a:extLst>
          </p:cNvPr>
          <p:cNvSpPr/>
          <p:nvPr/>
        </p:nvSpPr>
        <p:spPr>
          <a:xfrm>
            <a:off x="4895850" y="1152525"/>
            <a:ext cx="7182965" cy="507384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Freeform 6">
            <a:extLst>
              <a:ext uri="{FF2B5EF4-FFF2-40B4-BE49-F238E27FC236}">
                <a16:creationId xmlns:a16="http://schemas.microsoft.com/office/drawing/2014/main" id="{97F385FF-699E-C034-8379-08340C8078F7}"/>
              </a:ext>
            </a:extLst>
          </p:cNvPr>
          <p:cNvSpPr/>
          <p:nvPr/>
        </p:nvSpPr>
        <p:spPr>
          <a:xfrm>
            <a:off x="37118" y="-125499"/>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a:p>
        </p:txBody>
      </p:sp>
      <p:sp>
        <p:nvSpPr>
          <p:cNvPr id="7" name="Freeform 6">
            <a:extLst>
              <a:ext uri="{FF2B5EF4-FFF2-40B4-BE49-F238E27FC236}">
                <a16:creationId xmlns:a16="http://schemas.microsoft.com/office/drawing/2014/main" id="{AC73A408-7793-F0E7-E1F0-EB3A9969F0D9}"/>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ctrTitle"/>
          </p:nvPr>
        </p:nvSpPr>
        <p:spPr>
          <a:xfrm>
            <a:off x="6008610" y="1346437"/>
            <a:ext cx="5833745" cy="4735830"/>
          </a:xfrm>
        </p:spPr>
        <p:txBody>
          <a:bodyPr/>
          <a:lstStyle/>
          <a:p>
            <a:pPr algn="just"/>
            <a:r>
              <a:rPr lang="en-US" altLang="en-US" sz="2800" dirty="0">
                <a:solidFill>
                  <a:srgbClr val="FF0000"/>
                </a:solidFill>
                <a:latin typeface="Times New Roman" panose="02020603050405020304" pitchFamily="18" charset="0"/>
                <a:cs typeface="Times New Roman" panose="02020603050405020304" pitchFamily="18" charset="0"/>
              </a:rPr>
              <a:t>Vụ việc được cơ quan điều tra khởi tố điều tra và VKS truy tố ra tòa  2 thủ phạm về Tội trộm cắp TS. Tại Tòa án, Thẩm phán đã tiến hành nghiên </a:t>
            </a:r>
            <a:r>
              <a:rPr lang="en-US" altLang="en-US" sz="2800" dirty="0" err="1">
                <a:solidFill>
                  <a:srgbClr val="FF0000"/>
                </a:solidFill>
                <a:latin typeface="Times New Roman" panose="02020603050405020304" pitchFamily="18" charset="0"/>
                <a:cs typeface="Times New Roman" panose="02020603050405020304" pitchFamily="18" charset="0"/>
              </a:rPr>
              <a:t>cứu</a:t>
            </a:r>
            <a:r>
              <a:rPr lang="en-US" altLang="en-US" sz="2800" dirty="0">
                <a:solidFill>
                  <a:srgbClr val="FF0000"/>
                </a:solidFill>
                <a:latin typeface="Times New Roman" panose="02020603050405020304" pitchFamily="18" charset="0"/>
                <a:cs typeface="Times New Roman" panose="02020603050405020304" pitchFamily="18" charset="0"/>
              </a:rPr>
              <a:t> HS </a:t>
            </a:r>
            <a:r>
              <a:rPr lang="en-US" altLang="en-US" sz="2800" dirty="0" err="1">
                <a:solidFill>
                  <a:srgbClr val="FF0000"/>
                </a:solidFill>
                <a:latin typeface="Times New Roman" panose="02020603050405020304" pitchFamily="18" charset="0"/>
                <a:cs typeface="Times New Roman" panose="02020603050405020304" pitchFamily="18" charset="0"/>
              </a:rPr>
              <a:t>thấy</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a:solidFill>
                  <a:srgbClr val="0070C0"/>
                </a:solidFill>
                <a:latin typeface="Times New Roman" panose="02020603050405020304" pitchFamily="18" charset="0"/>
                <a:cs typeface="Times New Roman" panose="02020603050405020304" pitchFamily="18" charset="0"/>
              </a:rPr>
              <a:t>2 thanh nên phạm tội ở tuổi vị thành niên, đang là học sinh trường THPT, lần đầu phạm tội, có thể áp dụng quy định của BLHS, BLTTDS, Luật Tư pháp người chưa thành </a:t>
            </a:r>
            <a:r>
              <a:rPr lang="en-US" altLang="en-US" sz="2800" dirty="0" err="1">
                <a:solidFill>
                  <a:srgbClr val="0070C0"/>
                </a:solidFill>
                <a:latin typeface="Times New Roman" panose="02020603050405020304" pitchFamily="18" charset="0"/>
                <a:cs typeface="Times New Roman" panose="02020603050405020304" pitchFamily="18" charset="0"/>
              </a:rPr>
              <a:t>niên</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tiến</a:t>
            </a:r>
            <a:r>
              <a:rPr lang="en-US" altLang="en-US" sz="2800" dirty="0">
                <a:solidFill>
                  <a:srgbClr val="0070C0"/>
                </a:solidFill>
                <a:latin typeface="Times New Roman" panose="02020603050405020304" pitchFamily="18" charset="0"/>
                <a:cs typeface="Times New Roman" panose="02020603050405020304" pitchFamily="18" charset="0"/>
              </a:rPr>
              <a:t> hành hòa giải ở cộng đồng để chuyển hướng xử lý đối với người chưa thành niên PT</a:t>
            </a:r>
          </a:p>
        </p:txBody>
      </p:sp>
      <p:pic>
        <p:nvPicPr>
          <p:cNvPr id="5" name="Picture 4" descr="Anh 3 (1)"/>
          <p:cNvPicPr>
            <a:picLocks noChangeAspect="1"/>
          </p:cNvPicPr>
          <p:nvPr/>
        </p:nvPicPr>
        <p:blipFill>
          <a:blip r:embed="rId5"/>
          <a:srcRect b="14782"/>
          <a:stretch>
            <a:fillRect/>
          </a:stretch>
        </p:blipFill>
        <p:spPr>
          <a:xfrm>
            <a:off x="38735" y="1038860"/>
            <a:ext cx="5733415" cy="5161915"/>
          </a:xfrm>
          <a:prstGeom prst="roundRect">
            <a:avLst/>
          </a:prstGeom>
        </p:spPr>
      </p:pic>
      <p:sp>
        <p:nvSpPr>
          <p:cNvPr id="4" name="Freeform 6">
            <a:extLst>
              <a:ext uri="{FF2B5EF4-FFF2-40B4-BE49-F238E27FC236}">
                <a16:creationId xmlns:a16="http://schemas.microsoft.com/office/drawing/2014/main" id="{97B0B62A-17E0-647D-09BB-E2B07FFF3355}"/>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764670-698D-F9F9-A23F-66DAFA574247}"/>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5" name="Freeform 6">
            <a:extLst>
              <a:ext uri="{FF2B5EF4-FFF2-40B4-BE49-F238E27FC236}">
                <a16:creationId xmlns:a16="http://schemas.microsoft.com/office/drawing/2014/main" id="{8991B89B-72CB-7F84-8B40-F88FDF0125CC}"/>
              </a:ext>
            </a:extLst>
          </p:cNvPr>
          <p:cNvSpPr/>
          <p:nvPr/>
        </p:nvSpPr>
        <p:spPr>
          <a:xfrm>
            <a:off x="25439" y="-49183"/>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a:p>
        </p:txBody>
      </p:sp>
      <p:sp>
        <p:nvSpPr>
          <p:cNvPr id="6" name="Freeform 6">
            <a:extLst>
              <a:ext uri="{FF2B5EF4-FFF2-40B4-BE49-F238E27FC236}">
                <a16:creationId xmlns:a16="http://schemas.microsoft.com/office/drawing/2014/main" id="{C7E437EE-72A6-758E-7921-A4C6942C2DA0}"/>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Freeform 6">
            <a:extLst>
              <a:ext uri="{FF2B5EF4-FFF2-40B4-BE49-F238E27FC236}">
                <a16:creationId xmlns:a16="http://schemas.microsoft.com/office/drawing/2014/main" id="{BD468910-CEDD-BBA9-7173-A795C6CDD9FE}"/>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8" name="Rectangle: Rounded Corners 7">
            <a:extLst>
              <a:ext uri="{FF2B5EF4-FFF2-40B4-BE49-F238E27FC236}">
                <a16:creationId xmlns:a16="http://schemas.microsoft.com/office/drawing/2014/main" id="{B14282D1-5327-23EC-FB65-B3C155432929}"/>
              </a:ext>
            </a:extLst>
          </p:cNvPr>
          <p:cNvSpPr/>
          <p:nvPr/>
        </p:nvSpPr>
        <p:spPr>
          <a:xfrm>
            <a:off x="4924425" y="1419225"/>
            <a:ext cx="6619875" cy="421957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Title 1"/>
          <p:cNvSpPr>
            <a:spLocks noGrp="1"/>
          </p:cNvSpPr>
          <p:nvPr>
            <p:ph type="ctrTitle"/>
          </p:nvPr>
        </p:nvSpPr>
        <p:spPr>
          <a:xfrm>
            <a:off x="6332218" y="2018823"/>
            <a:ext cx="4787265" cy="2972752"/>
          </a:xfrm>
        </p:spPr>
        <p:txBody>
          <a:bodyPr>
            <a:noAutofit/>
          </a:bodyPr>
          <a:lstStyle/>
          <a:p>
            <a:pPr algn="just"/>
            <a:r>
              <a:rPr lang="en-US" altLang="en-US" sz="3600" dirty="0">
                <a:solidFill>
                  <a:srgbClr val="0070C0"/>
                </a:solidFill>
                <a:latin typeface="Times New Roman" panose="02020603050405020304" pitchFamily="18" charset="0"/>
                <a:cs typeface="Times New Roman" panose="02020603050405020304" pitchFamily="18" charset="0"/>
              </a:rPr>
              <a:t>Là hòa giải viên được phân công phối hợp với Thẩm phán để hòa giải vụ việc, (anh, chị) đề xuất phương án hòa giải như thế nào?</a:t>
            </a:r>
          </a:p>
        </p:txBody>
      </p:sp>
      <p:pic>
        <p:nvPicPr>
          <p:cNvPr id="4" name="Picture 3" descr="Anh 4"/>
          <p:cNvPicPr>
            <a:picLocks noChangeAspect="1"/>
          </p:cNvPicPr>
          <p:nvPr/>
        </p:nvPicPr>
        <p:blipFill>
          <a:blip r:embed="rId5"/>
          <a:srcRect l="3125" t="7032" r="4687"/>
          <a:stretch>
            <a:fillRect/>
          </a:stretch>
        </p:blipFill>
        <p:spPr>
          <a:xfrm>
            <a:off x="356235" y="865177"/>
            <a:ext cx="5619750" cy="5667375"/>
          </a:xfrm>
          <a:prstGeom prst="roundRect">
            <a:avLst/>
          </a:prstGeom>
        </p:spPr>
      </p:pic>
      <p:sp>
        <p:nvSpPr>
          <p:cNvPr id="10" name="TextBox 9">
            <a:extLst>
              <a:ext uri="{FF2B5EF4-FFF2-40B4-BE49-F238E27FC236}">
                <a16:creationId xmlns:a16="http://schemas.microsoft.com/office/drawing/2014/main" id="{0C011643-0961-C4C8-6DBA-17C1BA038073}"/>
              </a:ext>
            </a:extLst>
          </p:cNvPr>
          <p:cNvSpPr txBox="1"/>
          <p:nvPr/>
        </p:nvSpPr>
        <p:spPr>
          <a:xfrm>
            <a:off x="5261225" y="495870"/>
            <a:ext cx="62103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6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ĐẶT VẤN ĐỀ</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CFABDD-B952-D7D9-ACF4-E32696747067}"/>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3" name="Freeform 6">
            <a:extLst>
              <a:ext uri="{FF2B5EF4-FFF2-40B4-BE49-F238E27FC236}">
                <a16:creationId xmlns:a16="http://schemas.microsoft.com/office/drawing/2014/main" id="{6BAC4820-8138-7108-0FFB-03882732E717}"/>
              </a:ext>
            </a:extLst>
          </p:cNvPr>
          <p:cNvSpPr/>
          <p:nvPr/>
        </p:nvSpPr>
        <p:spPr>
          <a:xfrm>
            <a:off x="34671" y="-5533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dirty="0"/>
          </a:p>
        </p:txBody>
      </p:sp>
      <p:sp>
        <p:nvSpPr>
          <p:cNvPr id="6" name="Freeform 6">
            <a:extLst>
              <a:ext uri="{FF2B5EF4-FFF2-40B4-BE49-F238E27FC236}">
                <a16:creationId xmlns:a16="http://schemas.microsoft.com/office/drawing/2014/main" id="{B7AC4A91-226C-F6EC-B1A4-422F1BA91908}"/>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Freeform 6">
            <a:extLst>
              <a:ext uri="{FF2B5EF4-FFF2-40B4-BE49-F238E27FC236}">
                <a16:creationId xmlns:a16="http://schemas.microsoft.com/office/drawing/2014/main" id="{4151645D-D760-C679-68F7-0902DB10AACD}"/>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4" name="Content Placeholder 3"/>
          <p:cNvSpPr>
            <a:spLocks noGrp="1"/>
          </p:cNvSpPr>
          <p:nvPr>
            <p:ph sz="quarter" idx="10"/>
          </p:nvPr>
        </p:nvSpPr>
        <p:spPr>
          <a:xfrm>
            <a:off x="539496" y="1435608"/>
            <a:ext cx="11048070" cy="4899878"/>
          </a:xfrm>
          <a:effectLst>
            <a:outerShdw blurRad="50800" dist="38100" dir="2700000" algn="tl" rotWithShape="0">
              <a:prstClr val="black">
                <a:alpha val="40000"/>
              </a:prstClr>
            </a:outerShdw>
          </a:effectLst>
        </p:spPr>
        <p:txBody>
          <a:bodyPr>
            <a:noAutofit/>
          </a:bodyPr>
          <a:lstStyle/>
          <a:p>
            <a:pPr algn="just">
              <a:lnSpc>
                <a:spcPct val="150000"/>
              </a:lnSpc>
            </a:pPr>
            <a:r>
              <a:rPr lang="en-US" sz="2600" b="1" dirty="0">
                <a:solidFill>
                  <a:schemeClr val="bg1"/>
                </a:solidFill>
                <a:latin typeface="Arial" panose="020B0604020202020204" pitchFamily="34" charset="0"/>
                <a:cs typeface="Arial" panose="020B0604020202020204" pitchFamily="34" charset="0"/>
              </a:rPr>
              <a:t>   </a:t>
            </a:r>
            <a:r>
              <a:rPr lang="en-US" sz="2600" b="1" dirty="0">
                <a:solidFill>
                  <a:srgbClr val="FFFF00"/>
                </a:solidFill>
                <a:latin typeface="Arial" panose="020B0604020202020204" pitchFamily="34" charset="0"/>
                <a:cs typeface="Arial" panose="020B0604020202020204" pitchFamily="34" charset="0"/>
              </a:rPr>
              <a:t>1</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Tìm</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hiểu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nắm</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chắc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nội</a:t>
            </a:r>
            <a:r>
              <a:rPr lang="en-US" sz="2600" b="1" dirty="0">
                <a:solidFill>
                  <a:schemeClr val="bg1"/>
                </a:solidFill>
                <a:latin typeface="Arial" panose="020B0604020202020204" pitchFamily="34" charset="0"/>
                <a:cs typeface="Arial" panose="020B0604020202020204" pitchFamily="34" charset="0"/>
              </a:rPr>
              <a:t> dung </a:t>
            </a:r>
            <a:r>
              <a:rPr lang="en-US" sz="2600" b="1" dirty="0" err="1">
                <a:solidFill>
                  <a:schemeClr val="bg1"/>
                </a:solidFill>
                <a:latin typeface="Arial" panose="020B0604020202020204" pitchFamily="34" charset="0"/>
                <a:cs typeface="Arial" panose="020B0604020202020204" pitchFamily="34" charset="0"/>
              </a:rPr>
              <a:t>vụ</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việc</a:t>
            </a:r>
            <a:endParaRPr lang="en-US" sz="2600" b="1" dirty="0">
              <a:solidFill>
                <a:schemeClr val="bg1"/>
              </a:solidFill>
              <a:latin typeface="Arial" panose="020B0604020202020204" pitchFamily="34" charset="0"/>
              <a:cs typeface="Arial" panose="020B0604020202020204" pitchFamily="34" charset="0"/>
            </a:endParaRPr>
          </a:p>
          <a:p>
            <a:pPr algn="just">
              <a:lnSpc>
                <a:spcPct val="150000"/>
              </a:lnSpc>
            </a:pPr>
            <a:r>
              <a:rPr lang="en-US" sz="2600" b="1" dirty="0">
                <a:solidFill>
                  <a:schemeClr val="bg1"/>
                </a:solidFill>
                <a:latin typeface="Arial" panose="020B0604020202020204" pitchFamily="34" charset="0"/>
                <a:cs typeface="Arial" panose="020B0604020202020204" pitchFamily="34" charset="0"/>
              </a:rPr>
              <a:t>   </a:t>
            </a:r>
            <a:r>
              <a:rPr lang="en-US" sz="2600" b="1" dirty="0">
                <a:solidFill>
                  <a:srgbClr val="FFFF00"/>
                </a:solidFill>
                <a:latin typeface="Arial" panose="020B0604020202020204" pitchFamily="34" charset="0"/>
                <a:cs typeface="Arial" panose="020B0604020202020204" pitchFamily="34" charset="0"/>
              </a:rPr>
              <a:t>2</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Nghiên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cứu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quy</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định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của</a:t>
            </a:r>
            <a:r>
              <a:rPr lang="en-US" sz="2600" b="1" dirty="0">
                <a:solidFill>
                  <a:schemeClr val="bg1"/>
                </a:solidFill>
                <a:latin typeface="Arial" panose="020B0604020202020204" pitchFamily="34" charset="0"/>
                <a:cs typeface="Arial" panose="020B0604020202020204" pitchFamily="34" charset="0"/>
              </a:rPr>
              <a:t> PL </a:t>
            </a:r>
            <a:r>
              <a:rPr lang="en-US" sz="2600" b="1" dirty="0" err="1">
                <a:solidFill>
                  <a:schemeClr val="bg1"/>
                </a:solidFill>
                <a:latin typeface="Arial" panose="020B0604020202020204" pitchFamily="34" charset="0"/>
                <a:cs typeface="Arial" panose="020B0604020202020204" pitchFamily="34" charset="0"/>
              </a:rPr>
              <a:t>về</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hòa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giải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tại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cộng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đồng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để</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đánh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giá</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vụ</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việc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có</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thuộc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trường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hợp</a:t>
            </a:r>
            <a:r>
              <a:rPr lang="en-US" sz="2600" b="1" dirty="0">
                <a:solidFill>
                  <a:schemeClr val="bg1"/>
                </a:solidFill>
                <a:latin typeface="Arial" panose="020B0604020202020204" pitchFamily="34" charset="0"/>
                <a:cs typeface="Arial" panose="020B0604020202020204" pitchFamily="34" charset="0"/>
              </a:rPr>
              <a:t>  PL q/đ </a:t>
            </a:r>
            <a:r>
              <a:rPr lang="en-US" sz="2600" b="1" dirty="0" err="1">
                <a:solidFill>
                  <a:schemeClr val="bg1"/>
                </a:solidFill>
                <a:latin typeface="Arial" panose="020B0604020202020204" pitchFamily="34" charset="0"/>
                <a:cs typeface="Arial" panose="020B0604020202020204" pitchFamily="34" charset="0"/>
              </a:rPr>
              <a:t>hòa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giải</a:t>
            </a:r>
            <a:r>
              <a:rPr lang="en-US" sz="2600" b="1" dirty="0">
                <a:solidFill>
                  <a:schemeClr val="bg1"/>
                </a:solidFill>
                <a:latin typeface="Arial" panose="020B0604020202020204" pitchFamily="34" charset="0"/>
                <a:cs typeface="Arial" panose="020B0604020202020204" pitchFamily="34" charset="0"/>
              </a:rPr>
              <a:t> ở </a:t>
            </a:r>
            <a:r>
              <a:rPr lang="en-US" sz="2600" b="1" dirty="0" err="1">
                <a:solidFill>
                  <a:schemeClr val="bg1"/>
                </a:solidFill>
                <a:latin typeface="Arial" panose="020B0604020202020204" pitchFamily="34" charset="0"/>
                <a:cs typeface="Arial" panose="020B0604020202020204" pitchFamily="34" charset="0"/>
              </a:rPr>
              <a:t>cộng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đồng</a:t>
            </a:r>
            <a:endParaRPr lang="en-US" sz="2600" b="1" dirty="0">
              <a:solidFill>
                <a:schemeClr val="bg1"/>
              </a:solidFill>
              <a:latin typeface="Arial" panose="020B0604020202020204" pitchFamily="34" charset="0"/>
              <a:cs typeface="Arial" panose="020B0604020202020204" pitchFamily="34" charset="0"/>
            </a:endParaRPr>
          </a:p>
          <a:p>
            <a:pPr algn="just">
              <a:lnSpc>
                <a:spcPct val="150000"/>
              </a:lnSpc>
            </a:pPr>
            <a:r>
              <a:rPr lang="en-US" sz="2600" b="1" dirty="0">
                <a:solidFill>
                  <a:schemeClr val="bg1"/>
                </a:solidFill>
                <a:latin typeface="Arial" panose="020B0604020202020204" pitchFamily="34" charset="0"/>
                <a:cs typeface="Arial" panose="020B0604020202020204" pitchFamily="34" charset="0"/>
              </a:rPr>
              <a:t>   </a:t>
            </a:r>
            <a:r>
              <a:rPr lang="en-US" sz="2600" b="1" dirty="0">
                <a:solidFill>
                  <a:srgbClr val="FFFF00"/>
                </a:solidFill>
                <a:latin typeface="Arial" panose="020B0604020202020204" pitchFamily="34" charset="0"/>
                <a:cs typeface="Arial" panose="020B0604020202020204" pitchFamily="34" charset="0"/>
              </a:rPr>
              <a:t>3</a:t>
            </a:r>
            <a:r>
              <a:rPr lang="en-US" sz="2600" b="1" dirty="0">
                <a:solidFill>
                  <a:schemeClr val="bg1"/>
                </a:solidFill>
                <a:latin typeface="Arial" panose="020B0604020202020204" pitchFamily="34" charset="0"/>
                <a:cs typeface="Arial" panose="020B0604020202020204" pitchFamily="34" charset="0"/>
              </a:rPr>
              <a:t>. Ý </a:t>
            </a:r>
            <a:r>
              <a:rPr lang="en-US" sz="2600" b="1" dirty="0" err="1">
                <a:solidFill>
                  <a:schemeClr val="bg1"/>
                </a:solidFill>
                <a:latin typeface="Arial" panose="020B0604020202020204" pitchFamily="34" charset="0"/>
                <a:cs typeface="Arial" panose="020B0604020202020204" pitchFamily="34" charset="0"/>
              </a:rPr>
              <a:t>kiến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của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bị</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hại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có</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tự</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nguyện</a:t>
            </a:r>
            <a:r>
              <a:rPr lang="en-US" sz="2600" b="1" dirty="0">
                <a:solidFill>
                  <a:schemeClr val="bg1"/>
                </a:solidFill>
                <a:latin typeface="Arial" panose="020B0604020202020204" pitchFamily="34" charset="0"/>
                <a:cs typeface="Arial" panose="020B0604020202020204" pitchFamily="34" charset="0"/>
              </a:rPr>
              <a:t> đ/ý </a:t>
            </a:r>
            <a:r>
              <a:rPr lang="en-US" sz="2600" b="1" dirty="0" err="1">
                <a:solidFill>
                  <a:schemeClr val="bg1"/>
                </a:solidFill>
                <a:latin typeface="Arial" panose="020B0604020202020204" pitchFamily="34" charset="0"/>
                <a:cs typeface="Arial" panose="020B0604020202020204" pitchFamily="34" charset="0"/>
              </a:rPr>
              <a:t>hòa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hòa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giải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không</a:t>
            </a:r>
            <a:r>
              <a:rPr lang="en-US" sz="2600" b="1" dirty="0">
                <a:solidFill>
                  <a:schemeClr val="bg1"/>
                </a:solidFill>
                <a:latin typeface="Arial" panose="020B0604020202020204" pitchFamily="34" charset="0"/>
                <a:cs typeface="Arial" panose="020B0604020202020204" pitchFamily="34" charset="0"/>
              </a:rPr>
              <a:t>? (k2 </a:t>
            </a:r>
            <a:r>
              <a:rPr lang="en-US" sz="2600" b="1" dirty="0" err="1">
                <a:solidFill>
                  <a:schemeClr val="bg1"/>
                </a:solidFill>
                <a:latin typeface="Arial" panose="020B0604020202020204" pitchFamily="34" charset="0"/>
                <a:cs typeface="Arial" panose="020B0604020202020204" pitchFamily="34" charset="0"/>
              </a:rPr>
              <a:t>Điều</a:t>
            </a:r>
            <a:r>
              <a:rPr lang="en-US" sz="2600" b="1" dirty="0">
                <a:solidFill>
                  <a:schemeClr val="bg1"/>
                </a:solidFill>
                <a:latin typeface="Arial" panose="020B0604020202020204" pitchFamily="34" charset="0"/>
                <a:cs typeface="Arial" panose="020B0604020202020204" pitchFamily="34" charset="0"/>
              </a:rPr>
              <a:t> 94 BLHS) </a:t>
            </a:r>
            <a:r>
              <a:rPr lang="en-US" sz="2600" b="1" dirty="0" err="1">
                <a:solidFill>
                  <a:schemeClr val="bg1"/>
                </a:solidFill>
                <a:latin typeface="Arial" panose="020B0604020202020204" pitchFamily="34" charset="0"/>
                <a:cs typeface="Arial" panose="020B0604020202020204" pitchFamily="34" charset="0"/>
              </a:rPr>
              <a:t>quy</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định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bắt</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buộc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phải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được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sự</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tự</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nguyện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đồng</a:t>
            </a:r>
            <a:r>
              <a:rPr lang="en-US" sz="2600" b="1" dirty="0">
                <a:solidFill>
                  <a:schemeClr val="bg1"/>
                </a:solidFill>
                <a:latin typeface="Arial" panose="020B0604020202020204" pitchFamily="34" charset="0"/>
                <a:cs typeface="Arial" panose="020B0604020202020204" pitchFamily="34" charset="0"/>
              </a:rPr>
              <a:t> ý </a:t>
            </a:r>
            <a:r>
              <a:rPr lang="en-US" sz="2600" b="1" dirty="0" err="1">
                <a:solidFill>
                  <a:schemeClr val="bg1"/>
                </a:solidFill>
                <a:latin typeface="Arial" panose="020B0604020202020204" pitchFamily="34" charset="0"/>
                <a:cs typeface="Arial" panose="020B0604020202020204" pitchFamily="34" charset="0"/>
              </a:rPr>
              <a:t>hòa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giải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của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bị</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hại.Nếu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bị</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hại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là</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chưa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thành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niên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phải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có</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sự</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đồng</a:t>
            </a:r>
            <a:r>
              <a:rPr lang="en-US" sz="2600" b="1" dirty="0">
                <a:solidFill>
                  <a:schemeClr val="bg1"/>
                </a:solidFill>
                <a:latin typeface="Arial" panose="020B0604020202020204" pitchFamily="34" charset="0"/>
                <a:cs typeface="Arial" panose="020B0604020202020204" pitchFamily="34" charset="0"/>
              </a:rPr>
              <a:t> ý </a:t>
            </a:r>
            <a:r>
              <a:rPr lang="en-US" sz="2600" b="1" dirty="0" err="1">
                <a:solidFill>
                  <a:schemeClr val="bg1"/>
                </a:solidFill>
                <a:latin typeface="Arial" panose="020B0604020202020204" pitchFamily="34" charset="0"/>
                <a:cs typeface="Arial" panose="020B0604020202020204" pitchFamily="34" charset="0"/>
              </a:rPr>
              <a:t>của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đại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diện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hợp</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pháp</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của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họ</a:t>
            </a:r>
            <a:r>
              <a:rPr lang="en-US" sz="2600" b="1" dirty="0">
                <a:solidFill>
                  <a:schemeClr val="bg1"/>
                </a:solidFill>
                <a:latin typeface="Arial" panose="020B0604020202020204" pitchFamily="34" charset="0"/>
                <a:cs typeface="Arial" panose="020B0604020202020204" pitchFamily="34" charset="0"/>
              </a:rPr>
              <a:t>=&gt; </a:t>
            </a:r>
            <a:r>
              <a:rPr lang="en-US" sz="2600" b="1" dirty="0" err="1">
                <a:solidFill>
                  <a:schemeClr val="bg1"/>
                </a:solidFill>
                <a:latin typeface="Arial" panose="020B0604020202020204" pitchFamily="34" charset="0"/>
                <a:cs typeface="Arial" panose="020B0604020202020204" pitchFamily="34" charset="0"/>
              </a:rPr>
              <a:t>đấy</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là</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vấn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đề</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mấu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chốt</a:t>
            </a:r>
            <a:r>
              <a:rPr lang="en-US" sz="2600" b="1" dirty="0">
                <a:solidFill>
                  <a:schemeClr val="bg1"/>
                </a:solidFill>
                <a:latin typeface="Arial" panose="020B0604020202020204" pitchFamily="34" charset="0"/>
                <a:cs typeface="Arial" panose="020B0604020202020204" pitchFamily="34" charset="0"/>
              </a:rPr>
              <a:t>.</a:t>
            </a:r>
          </a:p>
          <a:p>
            <a:pPr marL="0" indent="0" algn="just">
              <a:lnSpc>
                <a:spcPct val="150000"/>
              </a:lnSpc>
              <a:buNone/>
            </a:pPr>
            <a:endParaRPr lang="en-US" sz="26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CA45CE2-BC22-E867-24E8-006E2B41BCD5}"/>
              </a:ext>
            </a:extLst>
          </p:cNvPr>
          <p:cNvSpPr txBox="1"/>
          <p:nvPr/>
        </p:nvSpPr>
        <p:spPr>
          <a:xfrm>
            <a:off x="1291506" y="442832"/>
            <a:ext cx="9544050"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400" b="1" dirty="0">
                <a:ln w="12700" cmpd="sng">
                  <a:solidFill>
                    <a:srgbClr val="FFC000"/>
                  </a:solidFill>
                  <a:prstDash val="solid"/>
                </a:ln>
                <a:solidFill>
                  <a:srgbClr val="FFC0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PHƯƠNG ÁN XỬ LÝ CỦA HOÀ GIẢI VIÊN</a:t>
            </a:r>
            <a:endParaRPr kumimoji="0" lang="en-US" sz="3400" b="1" i="0" u="none" strike="noStrike" kern="1200" cap="none" spc="0" normalizeH="0" baseline="0" noProof="0" dirty="0">
              <a:ln w="12700" cmpd="sng">
                <a:solidFill>
                  <a:srgbClr val="FFC000"/>
                </a:solidFill>
                <a:prstDash val="solid"/>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0755ADB-DB06-1FDE-1475-EC22360E4300}"/>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14" name="Freeform 6">
            <a:extLst>
              <a:ext uri="{FF2B5EF4-FFF2-40B4-BE49-F238E27FC236}">
                <a16:creationId xmlns:a16="http://schemas.microsoft.com/office/drawing/2014/main" id="{60EB5C89-1E15-57DF-BFB0-4A9F31EF021B}"/>
              </a:ext>
            </a:extLst>
          </p:cNvPr>
          <p:cNvSpPr/>
          <p:nvPr/>
        </p:nvSpPr>
        <p:spPr>
          <a:xfrm>
            <a:off x="34671" y="-5533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dirty="0"/>
          </a:p>
        </p:txBody>
      </p:sp>
      <p:sp>
        <p:nvSpPr>
          <p:cNvPr id="15" name="Freeform 6">
            <a:extLst>
              <a:ext uri="{FF2B5EF4-FFF2-40B4-BE49-F238E27FC236}">
                <a16:creationId xmlns:a16="http://schemas.microsoft.com/office/drawing/2014/main" id="{2C0EAEE0-4046-DF78-9F3F-A46731BAF6C9}"/>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6" name="Freeform 6">
            <a:extLst>
              <a:ext uri="{FF2B5EF4-FFF2-40B4-BE49-F238E27FC236}">
                <a16:creationId xmlns:a16="http://schemas.microsoft.com/office/drawing/2014/main" id="{B4A01751-1704-AEE6-AF29-FFD6455B20BD}"/>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4" name="Content Placeholder 3"/>
          <p:cNvSpPr>
            <a:spLocks noGrp="1"/>
          </p:cNvSpPr>
          <p:nvPr>
            <p:ph sz="quarter" idx="10"/>
          </p:nvPr>
        </p:nvSpPr>
        <p:spPr>
          <a:xfrm>
            <a:off x="692695" y="2524125"/>
            <a:ext cx="11204030" cy="3562350"/>
          </a:xfrm>
        </p:spPr>
        <p:txBody>
          <a:bodyPr>
            <a:noAutofit/>
          </a:bodyPr>
          <a:lstStyle/>
          <a:p>
            <a:pPr>
              <a:lnSpc>
                <a:spcPct val="150000"/>
              </a:lnSpc>
            </a:pPr>
            <a:r>
              <a:rPr lang="en-US" sz="2600" b="1" dirty="0">
                <a:solidFill>
                  <a:srgbClr val="FFFF00"/>
                </a:solidFill>
                <a:latin typeface="Arial" panose="020B0604020202020204" pitchFamily="34" charset="0"/>
                <a:cs typeface="Arial" panose="020B0604020202020204" pitchFamily="34" charset="0"/>
              </a:rPr>
              <a:t>4</a:t>
            </a:r>
            <a:r>
              <a:rPr lang="en-US" sz="2600" b="1" dirty="0">
                <a:solidFill>
                  <a:schemeClr val="bg1"/>
                </a:solidFill>
                <a:latin typeface="Arial" panose="020B0604020202020204" pitchFamily="34" charset="0"/>
                <a:cs typeface="Arial" panose="020B0604020202020204" pitchFamily="34" charset="0"/>
              </a:rPr>
              <a:t>. Ở </a:t>
            </a:r>
            <a:r>
              <a:rPr lang="en-US" sz="2600" b="1" dirty="0" err="1">
                <a:solidFill>
                  <a:schemeClr val="bg1"/>
                </a:solidFill>
                <a:latin typeface="Arial" panose="020B0604020202020204" pitchFamily="34" charset="0"/>
                <a:cs typeface="Arial" panose="020B0604020202020204" pitchFamily="34" charset="0"/>
              </a:rPr>
              <a:t>tình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huống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này</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tài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liệu</a:t>
            </a:r>
            <a:r>
              <a:rPr lang="en-US" sz="2600" b="1" dirty="0">
                <a:solidFill>
                  <a:schemeClr val="bg1"/>
                </a:solidFill>
                <a:latin typeface="Arial" panose="020B0604020202020204" pitchFamily="34" charset="0"/>
                <a:cs typeface="Arial" panose="020B0604020202020204" pitchFamily="34" charset="0"/>
              </a:rPr>
              <a:t> HS </a:t>
            </a:r>
            <a:r>
              <a:rPr lang="en-US" sz="2600" b="1" dirty="0" err="1">
                <a:solidFill>
                  <a:schemeClr val="bg1"/>
                </a:solidFill>
                <a:latin typeface="Arial" panose="020B0604020202020204" pitchFamily="34" charset="0"/>
                <a:cs typeface="Arial" panose="020B0604020202020204" pitchFamily="34" charset="0"/>
              </a:rPr>
              <a:t>thể</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hiện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người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bị</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hại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có</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quan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điểm</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đề</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nghị</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xử</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lý</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nghiêm</a:t>
            </a:r>
            <a:endParaRPr lang="en-US" sz="2600" b="1" dirty="0">
              <a:solidFill>
                <a:schemeClr val="bg1"/>
              </a:solidFill>
              <a:latin typeface="Arial" panose="020B0604020202020204" pitchFamily="34" charset="0"/>
              <a:cs typeface="Arial" panose="020B0604020202020204" pitchFamily="34" charset="0"/>
            </a:endParaRPr>
          </a:p>
          <a:p>
            <a:pPr>
              <a:lnSpc>
                <a:spcPct val="150000"/>
              </a:lnSpc>
            </a:pPr>
            <a:r>
              <a:rPr lang="en-US" sz="2600" b="1" dirty="0">
                <a:solidFill>
                  <a:srgbClr val="FFFF00"/>
                </a:solidFill>
                <a:latin typeface="Arial" panose="020B0604020202020204" pitchFamily="34" charset="0"/>
                <a:cs typeface="Arial" panose="020B0604020202020204" pitchFamily="34" charset="0"/>
              </a:rPr>
              <a:t>=&gt; </a:t>
            </a:r>
            <a:r>
              <a:rPr lang="en-US" sz="2600" b="1" dirty="0" err="1">
                <a:solidFill>
                  <a:srgbClr val="FFFF00"/>
                </a:solidFill>
                <a:latin typeface="Arial" panose="020B0604020202020204" pitchFamily="34" charset="0"/>
                <a:cs typeface="Arial" panose="020B0604020202020204" pitchFamily="34" charset="0"/>
              </a:rPr>
              <a:t>nên</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xác</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định</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đây</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là</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vấn</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đề</a:t>
            </a:r>
            <a:r>
              <a:rPr lang="en-US" sz="2600" b="1" dirty="0">
                <a:solidFill>
                  <a:srgbClr val="FFFF00"/>
                </a:solidFill>
                <a:latin typeface="Arial" panose="020B0604020202020204" pitchFamily="34" charset="0"/>
                <a:cs typeface="Arial" panose="020B0604020202020204" pitchFamily="34" charset="0"/>
              </a:rPr>
              <a:t> </a:t>
            </a:r>
            <a:r>
              <a:rPr lang="en-US" sz="2600" b="1" dirty="0" err="1">
                <a:solidFill>
                  <a:srgbClr val="FFFF00"/>
                </a:solidFill>
                <a:latin typeface="Arial" panose="020B0604020202020204" pitchFamily="34" charset="0"/>
                <a:cs typeface="Arial" panose="020B0604020202020204" pitchFamily="34" charset="0"/>
              </a:rPr>
              <a:t>khó</a:t>
            </a:r>
            <a:endParaRPr lang="en-US" sz="2600" b="1" dirty="0">
              <a:solidFill>
                <a:srgbClr val="FFFF00"/>
              </a:solidFill>
              <a:latin typeface="Arial" panose="020B0604020202020204" pitchFamily="34" charset="0"/>
              <a:cs typeface="Arial" panose="020B0604020202020204" pitchFamily="34" charset="0"/>
            </a:endParaRPr>
          </a:p>
          <a:p>
            <a:pPr>
              <a:lnSpc>
                <a:spcPct val="150000"/>
              </a:lnSpc>
            </a:pPr>
            <a:r>
              <a:rPr sz="2600" b="1" dirty="0">
                <a:solidFill>
                  <a:srgbClr val="FFFF00"/>
                </a:solidFill>
                <a:latin typeface="Arial" panose="020B0604020202020204" pitchFamily="34" charset="0"/>
                <a:cs typeface="Arial" panose="020B0604020202020204" pitchFamily="34" charset="0"/>
                <a:sym typeface="+mn-ea"/>
              </a:rPr>
              <a:t>5</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Muốn</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tác</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động</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người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bị</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hại</a:t>
            </a:r>
            <a:r>
              <a:rPr lang="en-US" sz="2600" b="1" dirty="0">
                <a:solidFill>
                  <a:schemeClr val="bg1"/>
                </a:solidFill>
                <a:latin typeface="Arial" panose="020B0604020202020204" pitchFamily="34" charset="0"/>
                <a:cs typeface="Arial" panose="020B0604020202020204" pitchFamily="34" charset="0"/>
                <a:sym typeface="+mn-ea"/>
              </a:rPr>
              <a:t> </a:t>
            </a:r>
          </a:p>
          <a:p>
            <a:pPr>
              <a:lnSpc>
                <a:spcPct val="150000"/>
              </a:lnSpc>
            </a:pPr>
            <a:r>
              <a:rPr sz="2600" b="1" dirty="0">
                <a:solidFill>
                  <a:srgbClr val="FFFF00"/>
                </a:solidFill>
                <a:latin typeface="Arial" panose="020B0604020202020204" pitchFamily="34" charset="0"/>
                <a:cs typeface="Arial" panose="020B0604020202020204" pitchFamily="34" charset="0"/>
                <a:sym typeface="+mn-ea"/>
              </a:rPr>
              <a:t>=&gt; HGV </a:t>
            </a:r>
            <a:r>
              <a:rPr sz="2600" b="1" dirty="0" err="1">
                <a:solidFill>
                  <a:srgbClr val="FFFF00"/>
                </a:solidFill>
                <a:latin typeface="Arial" panose="020B0604020202020204" pitchFamily="34" charset="0"/>
                <a:cs typeface="Arial" panose="020B0604020202020204" pitchFamily="34" charset="0"/>
                <a:sym typeface="+mn-ea"/>
              </a:rPr>
              <a:t>phải</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phối</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hợp</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với</a:t>
            </a:r>
            <a:r>
              <a:rPr sz="2600" b="1" dirty="0">
                <a:solidFill>
                  <a:srgbClr val="FFFF00"/>
                </a:solidFill>
                <a:latin typeface="Arial" panose="020B0604020202020204" pitchFamily="34" charset="0"/>
                <a:cs typeface="Arial" panose="020B0604020202020204" pitchFamily="34" charset="0"/>
                <a:sym typeface="+mn-ea"/>
              </a:rPr>
              <a:t> TP </a:t>
            </a:r>
            <a:r>
              <a:rPr sz="2600" b="1" dirty="0" err="1">
                <a:solidFill>
                  <a:srgbClr val="FFFF00"/>
                </a:solidFill>
                <a:latin typeface="Arial" panose="020B0604020202020204" pitchFamily="34" charset="0"/>
                <a:cs typeface="Arial" panose="020B0604020202020204" pitchFamily="34" charset="0"/>
                <a:sym typeface="+mn-ea"/>
              </a:rPr>
              <a:t>thống</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nhất</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phương</a:t>
            </a:r>
            <a:r>
              <a:rPr sz="2600" b="1" dirty="0">
                <a:solidFill>
                  <a:srgbClr val="FFFF00"/>
                </a:solidFill>
                <a:latin typeface="Arial" panose="020B0604020202020204" pitchFamily="34" charset="0"/>
                <a:cs typeface="Arial" panose="020B0604020202020204" pitchFamily="34" charset="0"/>
                <a:sym typeface="+mn-ea"/>
              </a:rPr>
              <a:t> </a:t>
            </a:r>
            <a:r>
              <a:rPr sz="2600" b="1" dirty="0" err="1">
                <a:solidFill>
                  <a:srgbClr val="FFFF00"/>
                </a:solidFill>
                <a:latin typeface="Arial" panose="020B0604020202020204" pitchFamily="34" charset="0"/>
                <a:cs typeface="Arial" panose="020B0604020202020204" pitchFamily="34" charset="0"/>
                <a:sym typeface="+mn-ea"/>
              </a:rPr>
              <a:t>án</a:t>
            </a:r>
            <a:r>
              <a:rPr sz="2600" b="1" dirty="0">
                <a:solidFill>
                  <a:srgbClr val="FFFF00"/>
                </a:solidFill>
                <a:latin typeface="Arial" panose="020B0604020202020204" pitchFamily="34" charset="0"/>
                <a:cs typeface="Arial" panose="020B0604020202020204" pitchFamily="34" charset="0"/>
                <a:sym typeface="+mn-ea"/>
              </a:rPr>
              <a:t> </a:t>
            </a:r>
            <a:r>
              <a:rPr lang="en-US" sz="2600" b="1" dirty="0" err="1">
                <a:solidFill>
                  <a:srgbClr val="FFFF00"/>
                </a:solidFill>
                <a:latin typeface="Arial" panose="020B0604020202020204" pitchFamily="34" charset="0"/>
                <a:cs typeface="Arial" panose="020B0604020202020204" pitchFamily="34" charset="0"/>
                <a:sym typeface="+mn-ea"/>
              </a:rPr>
              <a:t>hoà</a:t>
            </a:r>
            <a:r>
              <a:rPr lang="en-US" sz="2600" b="1" dirty="0">
                <a:solidFill>
                  <a:srgbClr val="FFFF00"/>
                </a:solidFill>
                <a:latin typeface="Arial" panose="020B0604020202020204" pitchFamily="34" charset="0"/>
                <a:cs typeface="Arial" panose="020B0604020202020204" pitchFamily="34" charset="0"/>
                <a:sym typeface="+mn-ea"/>
              </a:rPr>
              <a:t> </a:t>
            </a:r>
            <a:r>
              <a:rPr lang="en-US" sz="2600" b="1" dirty="0" err="1">
                <a:solidFill>
                  <a:srgbClr val="FFFF00"/>
                </a:solidFill>
                <a:latin typeface="Arial" panose="020B0604020202020204" pitchFamily="34" charset="0"/>
                <a:cs typeface="Arial" panose="020B0604020202020204" pitchFamily="34" charset="0"/>
                <a:sym typeface="+mn-ea"/>
              </a:rPr>
              <a:t>giải</a:t>
            </a:r>
            <a:r>
              <a:rPr sz="2600" b="1" dirty="0">
                <a:solidFill>
                  <a:srgbClr val="FFFF00"/>
                </a:solidFill>
                <a:latin typeface="Arial" panose="020B0604020202020204" pitchFamily="34" charset="0"/>
                <a:cs typeface="Arial" panose="020B0604020202020204" pitchFamily="34" charset="0"/>
                <a:sym typeface="+mn-ea"/>
              </a:rPr>
              <a:t>: </a:t>
            </a:r>
            <a:endParaRPr lang="en-US" sz="2600" b="1" dirty="0">
              <a:solidFill>
                <a:srgbClr val="FFFF00"/>
              </a:solidFill>
              <a:latin typeface="Arial" panose="020B0604020202020204" pitchFamily="34" charset="0"/>
              <a:cs typeface="Arial" panose="020B0604020202020204" pitchFamily="34" charset="0"/>
            </a:endParaRPr>
          </a:p>
          <a:p>
            <a:pPr>
              <a:lnSpc>
                <a:spcPct val="150000"/>
              </a:lnSpc>
            </a:pPr>
            <a:r>
              <a:rPr sz="2600" b="1" dirty="0">
                <a:solidFill>
                  <a:schemeClr val="bg1"/>
                </a:solidFill>
                <a:latin typeface="Arial" panose="020B0604020202020204" pitchFamily="34" charset="0"/>
                <a:cs typeface="Arial" panose="020B0604020202020204" pitchFamily="34" charset="0"/>
                <a:sym typeface="+mn-ea"/>
              </a:rPr>
              <a:t>H</a:t>
            </a:r>
            <a:r>
              <a:rPr lang="en-US" sz="2600" b="1" dirty="0">
                <a:solidFill>
                  <a:schemeClr val="bg1"/>
                </a:solidFill>
                <a:latin typeface="Arial" panose="020B0604020202020204" pitchFamily="34" charset="0"/>
                <a:cs typeface="Arial" panose="020B0604020202020204" pitchFamily="34" charset="0"/>
                <a:sym typeface="+mn-ea"/>
              </a:rPr>
              <a:t>oà </a:t>
            </a:r>
            <a:r>
              <a:rPr lang="en-US" sz="2600" b="1" dirty="0" err="1">
                <a:solidFill>
                  <a:schemeClr val="bg1"/>
                </a:solidFill>
                <a:latin typeface="Arial" panose="020B0604020202020204" pitchFamily="34" charset="0"/>
                <a:cs typeface="Arial" panose="020B0604020202020204" pitchFamily="34" charset="0"/>
                <a:sym typeface="+mn-ea"/>
              </a:rPr>
              <a:t>giải</a:t>
            </a:r>
            <a:r>
              <a:rPr lang="en-US" sz="2600" b="1" dirty="0">
                <a:solidFill>
                  <a:schemeClr val="bg1"/>
                </a:solidFill>
                <a:latin typeface="Arial" panose="020B0604020202020204" pitchFamily="34" charset="0"/>
                <a:cs typeface="Arial" panose="020B0604020202020204" pitchFamily="34" charset="0"/>
                <a:sym typeface="+mn-ea"/>
              </a:rPr>
              <a:t> </a:t>
            </a:r>
            <a:r>
              <a:rPr lang="en-US" sz="2600" b="1" dirty="0" err="1">
                <a:solidFill>
                  <a:schemeClr val="bg1"/>
                </a:solidFill>
                <a:latin typeface="Arial" panose="020B0604020202020204" pitchFamily="34" charset="0"/>
                <a:cs typeface="Arial" panose="020B0604020202020204" pitchFamily="34" charset="0"/>
                <a:sym typeface="+mn-ea"/>
              </a:rPr>
              <a:t>viên</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gặp</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gỡ</a:t>
            </a:r>
            <a:r>
              <a:rPr sz="2600" b="1" dirty="0">
                <a:solidFill>
                  <a:schemeClr val="bg1"/>
                </a:solidFill>
                <a:latin typeface="Arial" panose="020B0604020202020204" pitchFamily="34" charset="0"/>
                <a:cs typeface="Arial" panose="020B0604020202020204" pitchFamily="34" charset="0"/>
                <a:sym typeface="+mn-ea"/>
              </a:rPr>
              <a:t> ai </a:t>
            </a:r>
            <a:r>
              <a:rPr sz="2600" b="1" dirty="0" err="1">
                <a:solidFill>
                  <a:schemeClr val="bg1"/>
                </a:solidFill>
                <a:latin typeface="Arial" panose="020B0604020202020204" pitchFamily="34" charset="0"/>
                <a:cs typeface="Arial" panose="020B0604020202020204" pitchFamily="34" charset="0"/>
                <a:sym typeface="+mn-ea"/>
              </a:rPr>
              <a:t>trước</a:t>
            </a:r>
            <a:r>
              <a:rPr sz="2600" b="1" dirty="0">
                <a:solidFill>
                  <a:schemeClr val="bg1"/>
                </a:solidFill>
                <a:latin typeface="Arial" panose="020B0604020202020204" pitchFamily="34" charset="0"/>
                <a:cs typeface="Arial" panose="020B0604020202020204" pitchFamily="34" charset="0"/>
                <a:sym typeface="+mn-ea"/>
              </a:rPr>
              <a:t>?</a:t>
            </a:r>
            <a:endParaRPr lang="en-US" sz="2600" b="1" dirty="0">
              <a:solidFill>
                <a:schemeClr val="bg1"/>
              </a:solidFill>
              <a:latin typeface="Arial" panose="020B0604020202020204" pitchFamily="34" charset="0"/>
              <a:cs typeface="Arial" panose="020B0604020202020204" pitchFamily="34" charset="0"/>
            </a:endParaRPr>
          </a:p>
          <a:p>
            <a:pPr>
              <a:lnSpc>
                <a:spcPct val="150000"/>
              </a:lnSpc>
            </a:pPr>
            <a:r>
              <a:rPr lang="en-US" sz="2600" b="1" dirty="0" err="1">
                <a:solidFill>
                  <a:schemeClr val="bg1"/>
                </a:solidFill>
                <a:latin typeface="Arial" panose="020B0604020202020204" pitchFamily="34" charset="0"/>
                <a:cs typeface="Arial" panose="020B0604020202020204" pitchFamily="34" charset="0"/>
                <a:sym typeface="+mn-ea"/>
              </a:rPr>
              <a:t>G</a:t>
            </a:r>
            <a:r>
              <a:rPr sz="2600" b="1" dirty="0" err="1">
                <a:solidFill>
                  <a:schemeClr val="bg1"/>
                </a:solidFill>
                <a:latin typeface="Arial" panose="020B0604020202020204" pitchFamily="34" charset="0"/>
                <a:cs typeface="Arial" panose="020B0604020202020204" pitchFamily="34" charset="0"/>
                <a:sym typeface="+mn-ea"/>
              </a:rPr>
              <a:t>ặp</a:t>
            </a:r>
            <a:r>
              <a:rPr sz="2600" b="1" dirty="0">
                <a:solidFill>
                  <a:schemeClr val="bg1"/>
                </a:solidFill>
                <a:latin typeface="Arial" panose="020B0604020202020204" pitchFamily="34" charset="0"/>
                <a:cs typeface="Arial" panose="020B0604020202020204" pitchFamily="34" charset="0"/>
                <a:sym typeface="+mn-ea"/>
              </a:rPr>
              <a:t> 2 </a:t>
            </a:r>
            <a:r>
              <a:rPr sz="2600" b="1" dirty="0" err="1">
                <a:solidFill>
                  <a:schemeClr val="bg1"/>
                </a:solidFill>
                <a:latin typeface="Arial" panose="020B0604020202020204" pitchFamily="34" charset="0"/>
                <a:cs typeface="Arial" panose="020B0604020202020204" pitchFamily="34" charset="0"/>
                <a:sym typeface="+mn-ea"/>
              </a:rPr>
              <a:t>đối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tượng</a:t>
            </a:r>
            <a:r>
              <a:rPr sz="2600" b="1" dirty="0">
                <a:solidFill>
                  <a:schemeClr val="bg1"/>
                </a:solidFill>
                <a:latin typeface="Arial" panose="020B0604020202020204" pitchFamily="34" charset="0"/>
                <a:cs typeface="Arial" panose="020B0604020202020204" pitchFamily="34" charset="0"/>
                <a:sym typeface="+mn-ea"/>
              </a:rPr>
              <a:t> PT </a:t>
            </a:r>
            <a:r>
              <a:rPr sz="2600" b="1" dirty="0" err="1">
                <a:solidFill>
                  <a:schemeClr val="bg1"/>
                </a:solidFill>
                <a:latin typeface="Arial" panose="020B0604020202020204" pitchFamily="34" charset="0"/>
                <a:cs typeface="Arial" panose="020B0604020202020204" pitchFamily="34" charset="0"/>
                <a:sym typeface="+mn-ea"/>
              </a:rPr>
              <a:t>và</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người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đại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diện</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hợp</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pháp</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của</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họ</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đặt</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ra</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trách</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nhiệm</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bồi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thường</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thiệt</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hại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và</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lời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xin</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lỗi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của</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họ</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đối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với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người</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bị</a:t>
            </a:r>
            <a:r>
              <a:rPr sz="2600" b="1" dirty="0">
                <a:solidFill>
                  <a:schemeClr val="bg1"/>
                </a:solidFill>
                <a:latin typeface="Arial" panose="020B0604020202020204" pitchFamily="34" charset="0"/>
                <a:cs typeface="Arial" panose="020B0604020202020204" pitchFamily="34" charset="0"/>
                <a:sym typeface="+mn-ea"/>
              </a:rPr>
              <a:t> </a:t>
            </a:r>
            <a:r>
              <a:rPr sz="2600" b="1" dirty="0" err="1">
                <a:solidFill>
                  <a:schemeClr val="bg1"/>
                </a:solidFill>
                <a:latin typeface="Arial" panose="020B0604020202020204" pitchFamily="34" charset="0"/>
                <a:cs typeface="Arial" panose="020B0604020202020204" pitchFamily="34" charset="0"/>
                <a:sym typeface="+mn-ea"/>
              </a:rPr>
              <a:t>hại</a:t>
            </a:r>
            <a:endParaRPr lang="en-US" sz="2600" b="1" dirty="0">
              <a:solidFill>
                <a:schemeClr val="bg1"/>
              </a:solidFill>
              <a:latin typeface="Arial" panose="020B0604020202020204" pitchFamily="34" charset="0"/>
              <a:cs typeface="Arial" panose="020B0604020202020204" pitchFamily="34" charset="0"/>
            </a:endParaRPr>
          </a:p>
          <a:p>
            <a:pPr>
              <a:lnSpc>
                <a:spcPct val="100000"/>
              </a:lnSpc>
            </a:pPr>
            <a:endParaRPr lang="en-US" sz="2600" dirty="0" err="1">
              <a:solidFill>
                <a:schemeClr val="bg1"/>
              </a:solidFill>
              <a:latin typeface="Arial" panose="020B0604020202020204" pitchFamily="34" charset="0"/>
              <a:cs typeface="Arial" panose="020B0604020202020204" pitchFamily="34" charset="0"/>
            </a:endParaRPr>
          </a:p>
          <a:p>
            <a:pPr>
              <a:lnSpc>
                <a:spcPct val="100000"/>
              </a:lnSpc>
            </a:pPr>
            <a:endParaRPr lang="en-US" sz="2600" dirty="0">
              <a:solidFill>
                <a:schemeClr val="bg1"/>
              </a:solidFill>
              <a:latin typeface="Arial" panose="020B0604020202020204" pitchFamily="34" charset="0"/>
              <a:cs typeface="Arial" panose="020B0604020202020204" pitchFamily="34" charset="0"/>
            </a:endParaRPr>
          </a:p>
          <a:p>
            <a:pPr marL="0" indent="0">
              <a:lnSpc>
                <a:spcPct val="100000"/>
              </a:lnSpc>
              <a:buNone/>
            </a:pPr>
            <a:endParaRPr lang="en-US" sz="2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6342B27-8A6C-2006-3B60-90B170B0CBEC}"/>
              </a:ext>
            </a:extLst>
          </p:cNvPr>
          <p:cNvSpPr txBox="1"/>
          <p:nvPr/>
        </p:nvSpPr>
        <p:spPr>
          <a:xfrm>
            <a:off x="1619250" y="345014"/>
            <a:ext cx="8953500"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400" b="1" i="0" u="none" strike="noStrike" kern="1200" cap="none" spc="0" normalizeH="0" baseline="0" noProof="0" dirty="0">
                <a:ln w="12700" cmpd="sng">
                  <a:solidFill>
                    <a:srgbClr val="FFC000"/>
                  </a:solidFill>
                  <a:prstDash val="solid"/>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PHƯƠNG ÁN XỬ LÝ CỦA HOÀ GIẢI VIÊN</a:t>
            </a:r>
          </a:p>
        </p:txBody>
      </p:sp>
    </p:spTree>
  </p:cSld>
  <p:clrMapOvr>
    <a:masterClrMapping/>
  </p:clrMapOvr>
  <p:transition spd="slow">
    <p:randomBar dir="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4B7B34-AFF9-16CB-61BC-BEB92E46D898}"/>
              </a:ext>
            </a:extLst>
          </p:cNvPr>
          <p:cNvPicPr>
            <a:picLocks noChangeAspect="1"/>
          </p:cNvPicPr>
          <p:nvPr/>
        </p:nvPicPr>
        <p:blipFill>
          <a:blip r:embed="rId2"/>
          <a:srcRect r="36202"/>
          <a:stretch>
            <a:fillRect/>
          </a:stretch>
        </p:blipFill>
        <p:spPr>
          <a:xfrm flipH="1">
            <a:off x="2" y="-3041"/>
            <a:ext cx="12191998" cy="6858000"/>
          </a:xfrm>
          <a:prstGeom prst="rect">
            <a:avLst/>
          </a:prstGeom>
        </p:spPr>
      </p:pic>
      <p:sp>
        <p:nvSpPr>
          <p:cNvPr id="3" name="Freeform 6">
            <a:extLst>
              <a:ext uri="{FF2B5EF4-FFF2-40B4-BE49-F238E27FC236}">
                <a16:creationId xmlns:a16="http://schemas.microsoft.com/office/drawing/2014/main" id="{6086BBD3-38CF-DEF9-A8DD-743339C98307}"/>
              </a:ext>
            </a:extLst>
          </p:cNvPr>
          <p:cNvSpPr/>
          <p:nvPr/>
        </p:nvSpPr>
        <p:spPr>
          <a:xfrm>
            <a:off x="34671" y="-5533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3"/>
            <a:stretch>
              <a:fillRect/>
            </a:stretch>
          </a:blipFill>
        </p:spPr>
        <p:txBody>
          <a:bodyPr/>
          <a:lstStyle/>
          <a:p>
            <a:endParaRPr lang="en-US" sz="1200" dirty="0"/>
          </a:p>
        </p:txBody>
      </p:sp>
      <p:sp>
        <p:nvSpPr>
          <p:cNvPr id="6" name="Freeform 6">
            <a:extLst>
              <a:ext uri="{FF2B5EF4-FFF2-40B4-BE49-F238E27FC236}">
                <a16:creationId xmlns:a16="http://schemas.microsoft.com/office/drawing/2014/main" id="{D082360C-1172-C6F5-FACC-CC5B87408E7F}"/>
              </a:ext>
            </a:extLst>
          </p:cNvPr>
          <p:cNvSpPr/>
          <p:nvPr/>
        </p:nvSpPr>
        <p:spPr>
          <a:xfrm flipH="1">
            <a:off x="10745334" y="5486523"/>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7" name="Freeform 6">
            <a:extLst>
              <a:ext uri="{FF2B5EF4-FFF2-40B4-BE49-F238E27FC236}">
                <a16:creationId xmlns:a16="http://schemas.microsoft.com/office/drawing/2014/main" id="{CDF26456-B7EC-165F-00D8-13CCE828EB08}"/>
              </a:ext>
            </a:extLst>
          </p:cNvPr>
          <p:cNvSpPr/>
          <p:nvPr/>
        </p:nvSpPr>
        <p:spPr>
          <a:xfrm>
            <a:off x="-118424" y="5540632"/>
            <a:ext cx="1565088" cy="1371477"/>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8" name="TextBox 7">
            <a:extLst>
              <a:ext uri="{FF2B5EF4-FFF2-40B4-BE49-F238E27FC236}">
                <a16:creationId xmlns:a16="http://schemas.microsoft.com/office/drawing/2014/main" id="{5F937680-BEA7-19F8-0EB2-38159701BB95}"/>
              </a:ext>
            </a:extLst>
          </p:cNvPr>
          <p:cNvSpPr txBox="1"/>
          <p:nvPr/>
        </p:nvSpPr>
        <p:spPr>
          <a:xfrm>
            <a:off x="1619250" y="345014"/>
            <a:ext cx="8953500"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400" b="1" i="0" u="none" strike="noStrike" kern="1200" cap="none" spc="0" normalizeH="0" baseline="0" noProof="0" dirty="0">
                <a:ln w="12700" cmpd="sng">
                  <a:solidFill>
                    <a:srgbClr val="FFC000"/>
                  </a:solidFill>
                  <a:prstDash val="solid"/>
                </a:ln>
                <a:solidFill>
                  <a:srgbClr val="FFC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PHƯƠNG ÁN XỬ LÝ CỦA HOÀ GIẢI VIÊN</a:t>
            </a:r>
          </a:p>
        </p:txBody>
      </p:sp>
      <p:sp>
        <p:nvSpPr>
          <p:cNvPr id="4" name="Content Placeholder 3"/>
          <p:cNvSpPr>
            <a:spLocks noGrp="1"/>
          </p:cNvSpPr>
          <p:nvPr>
            <p:ph sz="quarter" idx="10"/>
          </p:nvPr>
        </p:nvSpPr>
        <p:spPr>
          <a:xfrm>
            <a:off x="664120" y="1465511"/>
            <a:ext cx="11048365" cy="4455795"/>
          </a:xfrm>
        </p:spPr>
        <p:txBody>
          <a:bodyPr>
            <a:noAutofit/>
          </a:bodyPr>
          <a:lstStyle/>
          <a:p>
            <a:pPr algn="just">
              <a:lnSpc>
                <a:spcPct val="150000"/>
              </a:lnSpc>
            </a:pPr>
            <a:r>
              <a:rPr lang="en-US" sz="2800" b="1" dirty="0">
                <a:solidFill>
                  <a:schemeClr val="bg1"/>
                </a:solidFill>
                <a:latin typeface="Arial" panose="020B0604020202020204" pitchFamily="34" charset="0"/>
                <a:cs typeface="Arial" panose="020B0604020202020204" pitchFamily="34" charset="0"/>
              </a:rPr>
              <a:t> </a:t>
            </a:r>
            <a:r>
              <a:rPr lang="en-US" sz="2400" b="1" dirty="0">
                <a:solidFill>
                  <a:srgbClr val="FFFF00"/>
                </a:solidFill>
                <a:latin typeface="Arial" panose="020B0604020202020204" pitchFamily="34" charset="0"/>
                <a:cs typeface="Arial" panose="020B0604020202020204" pitchFamily="34" charset="0"/>
              </a:rPr>
              <a:t>6</a:t>
            </a:r>
            <a:r>
              <a:rPr lang="en-US" sz="2400" b="1" dirty="0">
                <a:solidFill>
                  <a:schemeClr val="bg1"/>
                </a:solidFill>
                <a:latin typeface="Arial" panose="020B0604020202020204" pitchFamily="34" charset="0"/>
                <a:cs typeface="Arial" panose="020B0604020202020204" pitchFamily="34" charset="0"/>
              </a:rPr>
              <a:t>. Sau </a:t>
            </a:r>
            <a:r>
              <a:rPr lang="en-US" sz="2400" b="1" dirty="0" err="1">
                <a:solidFill>
                  <a:schemeClr val="bg1"/>
                </a:solidFill>
                <a:latin typeface="Arial" panose="020B0604020202020204" pitchFamily="34" charset="0"/>
                <a:cs typeface="Arial" panose="020B0604020202020204" pitchFamily="34" charset="0"/>
              </a:rPr>
              <a:t>khi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đạt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được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sự</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đồng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thuận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của</a:t>
            </a:r>
            <a:r>
              <a:rPr lang="en-US" sz="2400" b="1" dirty="0">
                <a:solidFill>
                  <a:schemeClr val="bg1"/>
                </a:solidFill>
                <a:latin typeface="Arial" panose="020B0604020202020204" pitchFamily="34" charset="0"/>
                <a:cs typeface="Arial" panose="020B0604020202020204" pitchFamily="34" charset="0"/>
              </a:rPr>
              <a:t> 2 </a:t>
            </a:r>
            <a:r>
              <a:rPr lang="en-US" sz="2400" b="1" dirty="0" err="1">
                <a:solidFill>
                  <a:schemeClr val="bg1"/>
                </a:solidFill>
                <a:latin typeface="Arial" panose="020B0604020202020204" pitchFamily="34" charset="0"/>
                <a:cs typeface="Arial" panose="020B0604020202020204" pitchFamily="34" charset="0"/>
              </a:rPr>
              <a:t>đối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tượng</a:t>
            </a:r>
            <a:r>
              <a:rPr lang="en-US" sz="2400" b="1" dirty="0">
                <a:solidFill>
                  <a:schemeClr val="bg1"/>
                </a:solidFill>
                <a:latin typeface="Arial" panose="020B0604020202020204" pitchFamily="34" charset="0"/>
                <a:cs typeface="Arial" panose="020B0604020202020204" pitchFamily="34" charset="0"/>
              </a:rPr>
              <a:t> PT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diện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gia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đình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của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họ</a:t>
            </a:r>
            <a:r>
              <a:rPr lang="en-US" sz="2400" b="1" dirty="0">
                <a:solidFill>
                  <a:schemeClr val="bg1"/>
                </a:solidFill>
                <a:latin typeface="Arial" panose="020B0604020202020204" pitchFamily="34" charset="0"/>
                <a:cs typeface="Arial" panose="020B0604020202020204" pitchFamily="34" charset="0"/>
              </a:rPr>
              <a:t> </a:t>
            </a:r>
            <a:r>
              <a:rPr lang="en-US" sz="2400" b="1" dirty="0">
                <a:solidFill>
                  <a:srgbClr val="FFFF00"/>
                </a:solidFill>
                <a:latin typeface="Arial" panose="020B0604020202020204" pitchFamily="34" charset="0"/>
                <a:cs typeface="Arial" panose="020B0604020202020204" pitchFamily="34" charset="0"/>
              </a:rPr>
              <a:t>=&gt; </a:t>
            </a:r>
            <a:r>
              <a:rPr lang="en-US" sz="2400" b="1" dirty="0" err="1">
                <a:solidFill>
                  <a:srgbClr val="FFFF00"/>
                </a:solidFill>
                <a:latin typeface="Arial" panose="020B0604020202020204" pitchFamily="34" charset="0"/>
                <a:cs typeface="Arial" panose="020B0604020202020204" pitchFamily="34" charset="0"/>
              </a:rPr>
              <a:t>gặp</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người</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bị</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hại</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để</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trao</a:t>
            </a:r>
            <a:r>
              <a:rPr lang="en-US" sz="2400" b="1" dirty="0">
                <a:solidFill>
                  <a:srgbClr val="FFFF00"/>
                </a:solidFill>
                <a:latin typeface="Arial" panose="020B0604020202020204" pitchFamily="34" charset="0"/>
                <a:cs typeface="Arial" panose="020B0604020202020204" pitchFamily="34" charset="0"/>
              </a:rPr>
              <a:t> </a:t>
            </a:r>
            <a:r>
              <a:rPr lang="en-US" sz="2400" b="1" dirty="0" err="1">
                <a:solidFill>
                  <a:srgbClr val="FFFF00"/>
                </a:solidFill>
                <a:latin typeface="Arial" panose="020B0604020202020204" pitchFamily="34" charset="0"/>
                <a:cs typeface="Arial" panose="020B0604020202020204" pitchFamily="34" charset="0"/>
              </a:rPr>
              <a:t>đổi</a:t>
            </a:r>
            <a:endParaRPr lang="en-US" sz="2400" b="1" dirty="0">
              <a:solidFill>
                <a:srgbClr val="FFFF00"/>
              </a:solidFill>
              <a:latin typeface="Arial" panose="020B0604020202020204" pitchFamily="34" charset="0"/>
              <a:cs typeface="Arial" panose="020B0604020202020204" pitchFamily="34" charset="0"/>
            </a:endParaRPr>
          </a:p>
          <a:p>
            <a:pPr algn="just">
              <a:lnSpc>
                <a:spcPct val="150000"/>
              </a:lnSpc>
            </a:pPr>
            <a:r>
              <a:rPr lang="en-US" sz="2400" b="1" dirty="0">
                <a:solidFill>
                  <a:schemeClr val="bg1"/>
                </a:solidFill>
                <a:latin typeface="Arial" panose="020B0604020202020204" pitchFamily="34" charset="0"/>
                <a:cs typeface="Arial" panose="020B0604020202020204" pitchFamily="34" charset="0"/>
              </a:rPr>
              <a:t> </a:t>
            </a:r>
            <a:r>
              <a:rPr lang="en-US" sz="2400" b="1" dirty="0">
                <a:solidFill>
                  <a:srgbClr val="FFFF00"/>
                </a:solidFill>
                <a:latin typeface="Arial" panose="020B0604020202020204" pitchFamily="34" charset="0"/>
                <a:cs typeface="Arial" panose="020B0604020202020204" pitchFamily="34" charset="0"/>
              </a:rPr>
              <a:t>7</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gặp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bị</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hại</a:t>
            </a:r>
            <a:r>
              <a:rPr lang="en-US" sz="2400" b="1" dirty="0">
                <a:solidFill>
                  <a:schemeClr val="bg1"/>
                </a:solidFill>
                <a:latin typeface="Arial" panose="020B0604020202020204" pitchFamily="34" charset="0"/>
                <a:cs typeface="Arial" panose="020B0604020202020204" pitchFamily="34" charset="0"/>
              </a:rPr>
              <a:t>, HGV </a:t>
            </a:r>
            <a:r>
              <a:rPr lang="en-US" sz="2400" b="1" dirty="0" err="1">
                <a:solidFill>
                  <a:schemeClr val="bg1"/>
                </a:solidFill>
                <a:latin typeface="Arial" panose="020B0604020202020204" pitchFamily="34" charset="0"/>
                <a:cs typeface="Arial" panose="020B0604020202020204" pitchFamily="34" charset="0"/>
              </a:rPr>
              <a:t>nên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chia </a:t>
            </a:r>
            <a:r>
              <a:rPr lang="en-US" sz="2400" b="1" dirty="0" err="1">
                <a:solidFill>
                  <a:schemeClr val="bg1"/>
                </a:solidFill>
                <a:latin typeface="Arial" panose="020B0604020202020204" pitchFamily="34" charset="0"/>
                <a:cs typeface="Arial" panose="020B0604020202020204" pitchFamily="34" charset="0"/>
              </a:rPr>
              <a:t>sẻ</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đồng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cung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cấp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thông</a:t>
            </a:r>
            <a:r>
              <a:rPr lang="en-US" sz="2400" b="1" dirty="0">
                <a:solidFill>
                  <a:schemeClr val="bg1"/>
                </a:solidFill>
                <a:latin typeface="Arial" panose="020B0604020202020204" pitchFamily="34" charset="0"/>
                <a:cs typeface="Arial" panose="020B0604020202020204" pitchFamily="34" charset="0"/>
              </a:rPr>
              <a:t> tin </a:t>
            </a:r>
            <a:r>
              <a:rPr lang="en-US" sz="2400" b="1" dirty="0" err="1">
                <a:solidFill>
                  <a:schemeClr val="bg1"/>
                </a:solidFill>
                <a:latin typeface="Arial" panose="020B0604020202020204" pitchFamily="34" charset="0"/>
                <a:cs typeface="Arial" panose="020B0604020202020204" pitchFamily="34" charset="0"/>
              </a:rPr>
              <a:t>cho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người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bị</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về</a:t>
            </a:r>
            <a:r>
              <a:rPr lang="en-US" sz="2400" b="1" dirty="0">
                <a:solidFill>
                  <a:schemeClr val="bg1"/>
                </a:solidFill>
                <a:latin typeface="Arial" panose="020B0604020202020204" pitchFamily="34" charset="0"/>
                <a:cs typeface="Arial" panose="020B0604020202020204" pitchFamily="34" charset="0"/>
              </a:rPr>
              <a:t> 2 </a:t>
            </a:r>
            <a:r>
              <a:rPr lang="en-US" sz="2400" b="1" dirty="0" err="1">
                <a:solidFill>
                  <a:schemeClr val="bg1"/>
                </a:solidFill>
                <a:latin typeface="Arial" panose="020B0604020202020204" pitchFamily="34" charset="0"/>
                <a:cs typeface="Arial" panose="020B0604020202020204" pitchFamily="34" charset="0"/>
              </a:rPr>
              <a:t>đối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tượng</a:t>
            </a:r>
            <a:r>
              <a:rPr lang="en-US" sz="2400" b="1" dirty="0">
                <a:solidFill>
                  <a:schemeClr val="bg1"/>
                </a:solidFill>
                <a:latin typeface="Arial" panose="020B0604020202020204" pitchFamily="34" charset="0"/>
                <a:cs typeface="Arial" panose="020B0604020202020204" pitchFamily="34" charset="0"/>
              </a:rPr>
              <a:t> TCTS: PT </a:t>
            </a:r>
            <a:r>
              <a:rPr lang="en-US" sz="2400" b="1" dirty="0" err="1">
                <a:solidFill>
                  <a:schemeClr val="bg1"/>
                </a:solidFill>
                <a:latin typeface="Arial" panose="020B0604020202020204" pitchFamily="34" charset="0"/>
                <a:cs typeface="Arial" panose="020B0604020202020204" pitchFamily="34" charset="0"/>
              </a:rPr>
              <a:t>lần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đầu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vừa</a:t>
            </a:r>
            <a:r>
              <a:rPr lang="en-US" sz="2400" b="1" dirty="0">
                <a:solidFill>
                  <a:schemeClr val="bg1"/>
                </a:solidFill>
                <a:latin typeface="Arial" panose="020B0604020202020204" pitchFamily="34" charset="0"/>
                <a:cs typeface="Arial" panose="020B0604020202020204" pitchFamily="34" charset="0"/>
              </a:rPr>
              <a:t> qua </a:t>
            </a:r>
            <a:r>
              <a:rPr lang="en-US" sz="2400" b="1" err="1">
                <a:solidFill>
                  <a:schemeClr val="bg1"/>
                </a:solidFill>
                <a:latin typeface="Arial" panose="020B0604020202020204" pitchFamily="34" charset="0"/>
                <a:cs typeface="Arial" panose="020B0604020202020204" pitchFamily="34" charset="0"/>
              </a:rPr>
              <a:t>tuổi</a:t>
            </a:r>
            <a:r>
              <a:rPr lang="en-US" sz="2400" b="1">
                <a:solidFill>
                  <a:schemeClr val="bg1"/>
                </a:solidFill>
                <a:latin typeface="Arial" panose="020B0604020202020204" pitchFamily="34" charset="0"/>
                <a:cs typeface="Arial" panose="020B0604020202020204" pitchFamily="34" charset="0"/>
              </a:rPr>
              <a:t> </a:t>
            </a:r>
            <a:r>
              <a:rPr lang="en-US" sz="2400" b="1" smtClean="0">
                <a:solidFill>
                  <a:srgbClr val="FFFF00"/>
                </a:solidFill>
                <a:latin typeface="Arial" panose="020B0604020202020204" pitchFamily="34" charset="0"/>
                <a:cs typeface="Arial" panose="020B0604020202020204" pitchFamily="34" charset="0"/>
              </a:rPr>
              <a:t>8</a:t>
            </a:r>
            <a:r>
              <a:rPr lang="en-US" sz="2400" b="1">
                <a:solidFill>
                  <a:schemeClr val="bg1"/>
                </a:solidFill>
                <a:latin typeface="Arial" panose="020B0604020202020204" pitchFamily="34" charset="0"/>
                <a:cs typeface="Arial" panose="020B0604020202020204" pitchFamily="34" charset="0"/>
              </a:rPr>
              <a:t>.</a:t>
            </a:r>
            <a:r>
              <a:rPr lang="en-US" sz="2400" b="1" smtClean="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gia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đình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nhiều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khăn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có</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hoàn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cảnh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éo</a:t>
            </a:r>
            <a:r>
              <a:rPr lang="en-US" sz="2400" b="1" dirty="0">
                <a:solidFill>
                  <a:schemeClr val="bg1"/>
                </a:solidFill>
                <a:latin typeface="Arial" panose="020B0604020202020204" pitchFamily="34" charset="0"/>
                <a:cs typeface="Arial" panose="020B0604020202020204" pitchFamily="34" charset="0"/>
              </a:rPr>
              <a:t> le, </a:t>
            </a:r>
            <a:r>
              <a:rPr lang="en-US" sz="2400" b="1" dirty="0" err="1">
                <a:solidFill>
                  <a:schemeClr val="bg1"/>
                </a:solidFill>
                <a:latin typeface="Arial" panose="020B0604020202020204" pitchFamily="34" charset="0"/>
                <a:cs typeface="Arial" panose="020B0604020202020204" pitchFamily="34" charset="0"/>
              </a:rPr>
              <a:t>nhà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trường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cô</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giáo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chủ</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nhiệm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khẳng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định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các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ấy</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chưa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phải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học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sinh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hư</a:t>
            </a:r>
            <a:r>
              <a:rPr lang="en-US" sz="2400" b="1" dirty="0">
                <a:solidFill>
                  <a:schemeClr val="bg1"/>
                </a:solidFill>
                <a:latin typeface="Arial" panose="020B0604020202020204" pitchFamily="34" charset="0"/>
                <a:cs typeface="Arial" panose="020B0604020202020204" pitchFamily="34" charset="0"/>
              </a:rPr>
              <a:t>, do </a:t>
            </a:r>
            <a:r>
              <a:rPr lang="en-US" sz="2400" b="1" dirty="0" err="1">
                <a:solidFill>
                  <a:schemeClr val="bg1"/>
                </a:solidFill>
                <a:latin typeface="Arial" panose="020B0604020202020204" pitchFamily="34" charset="0"/>
                <a:cs typeface="Arial" panose="020B0604020202020204" pitchFamily="34" charset="0"/>
              </a:rPr>
              <a:t>nhất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thời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bột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phát</a:t>
            </a:r>
            <a:r>
              <a:rPr lang="en-US" sz="2400" b="1" dirty="0">
                <a:solidFill>
                  <a:schemeClr val="bg1"/>
                </a:solidFill>
                <a:latin typeface="Arial" panose="020B0604020202020204" pitchFamily="34" charset="0"/>
                <a:cs typeface="Arial" panose="020B0604020202020204" pitchFamily="34" charset="0"/>
              </a:rPr>
              <a:t> PT, </a:t>
            </a:r>
            <a:r>
              <a:rPr lang="en-US" sz="2400" b="1" dirty="0" err="1">
                <a:solidFill>
                  <a:schemeClr val="bg1"/>
                </a:solidFill>
                <a:latin typeface="Arial" panose="020B0604020202020204" pitchFamily="34" charset="0"/>
                <a:cs typeface="Arial" panose="020B0604020202020204" pitchFamily="34" charset="0"/>
              </a:rPr>
              <a:t>đã</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nhận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ra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lỗi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lầm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mong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muốn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được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gặp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bị</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xin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lỗi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bồi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thường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thiệt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để</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các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tiếp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tục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được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trường</a:t>
            </a:r>
            <a:r>
              <a:rPr lang="en-US" sz="2400" b="1" dirty="0">
                <a:solidFill>
                  <a:schemeClr val="bg1"/>
                </a:solidFill>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09432-6FE0-5270-330B-52962B7B575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D27EEA1-BBA0-C62B-66B4-4A126937A0BA}"/>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2" name="Title 1">
            <a:extLst>
              <a:ext uri="{FF2B5EF4-FFF2-40B4-BE49-F238E27FC236}">
                <a16:creationId xmlns:a16="http://schemas.microsoft.com/office/drawing/2014/main" id="{9D3EA45B-A6FB-2289-1F27-576DF81A3829}"/>
              </a:ext>
            </a:extLst>
          </p:cNvPr>
          <p:cNvSpPr>
            <a:spLocks noGrp="1"/>
          </p:cNvSpPr>
          <p:nvPr>
            <p:ph type="ctrTitle"/>
          </p:nvPr>
        </p:nvSpPr>
        <p:spPr>
          <a:xfrm>
            <a:off x="603338" y="2192193"/>
            <a:ext cx="10924540" cy="2738755"/>
          </a:xfrm>
        </p:spPr>
        <p:txBody>
          <a:bodyPr>
            <a:normAutofit/>
          </a:bodyPr>
          <a:lstStyle/>
          <a:p>
            <a:pPr algn="ctr"/>
            <a:r>
              <a:rPr lang="en-US" altLang="en-US" b="1" dirty="0">
                <a:solidFill>
                  <a:schemeClr val="bg1"/>
                </a:solidFill>
                <a:latin typeface="Times New Roman" panose="02020603050405020304" pitchFamily="18" charset="0"/>
                <a:cs typeface="Times New Roman" panose="02020603050405020304" pitchFamily="18" charset="0"/>
                <a:sym typeface="+mn-ea"/>
              </a:rPr>
              <a:t>TÌNH HUỐNG 2</a:t>
            </a:r>
            <a:br>
              <a:rPr lang="en-US" altLang="en-US" b="1" dirty="0">
                <a:solidFill>
                  <a:schemeClr val="bg1"/>
                </a:solidFill>
                <a:latin typeface="Times New Roman" panose="02020603050405020304" pitchFamily="18" charset="0"/>
                <a:cs typeface="Times New Roman" panose="02020603050405020304" pitchFamily="18" charset="0"/>
                <a:sym typeface="+mn-ea"/>
              </a:rPr>
            </a:br>
            <a:r>
              <a:rPr lang="en-US" altLang="en-US" b="1" dirty="0">
                <a:solidFill>
                  <a:schemeClr val="bg1"/>
                </a:solidFill>
                <a:latin typeface="Times New Roman" panose="02020603050405020304" pitchFamily="18" charset="0"/>
                <a:cs typeface="Times New Roman" panose="02020603050405020304" pitchFamily="18" charset="0"/>
                <a:sym typeface="+mn-ea"/>
              </a:rPr>
              <a:t/>
            </a:r>
            <a:br>
              <a:rPr lang="en-US" altLang="en-US" b="1" dirty="0">
                <a:solidFill>
                  <a:schemeClr val="bg1"/>
                </a:solidFill>
                <a:latin typeface="Times New Roman" panose="02020603050405020304" pitchFamily="18" charset="0"/>
                <a:cs typeface="Times New Roman" panose="02020603050405020304" pitchFamily="18" charset="0"/>
                <a:sym typeface="+mn-ea"/>
              </a:rPr>
            </a:b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Hòa</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giải</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tranh</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chấp</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về</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thừa</a:t>
            </a:r>
            <a:r>
              <a:rPr lang="en-US" altLang="en-US" sz="4000" b="1" i="1" dirty="0">
                <a:solidFill>
                  <a:schemeClr val="bg1"/>
                </a:solidFill>
                <a:latin typeface="Times New Roman" panose="02020603050405020304" pitchFamily="18" charset="0"/>
                <a:cs typeface="Times New Roman" panose="02020603050405020304" pitchFamily="18" charset="0"/>
                <a:sym typeface="+mn-ea"/>
              </a:rPr>
              <a:t> </a:t>
            </a:r>
            <a:r>
              <a:rPr lang="en-US" altLang="en-US" sz="4000" b="1" i="1" dirty="0" err="1">
                <a:solidFill>
                  <a:schemeClr val="bg1"/>
                </a:solidFill>
                <a:latin typeface="Times New Roman" panose="02020603050405020304" pitchFamily="18" charset="0"/>
                <a:cs typeface="Times New Roman" panose="02020603050405020304" pitchFamily="18" charset="0"/>
                <a:sym typeface="+mn-ea"/>
              </a:rPr>
              <a:t>kế</a:t>
            </a:r>
            <a:endParaRPr lang="en-US" altLang="en-US" sz="4000" b="1" i="1" dirty="0">
              <a:solidFill>
                <a:schemeClr val="bg1"/>
              </a:solidFill>
              <a:latin typeface="Times New Roman" panose="02020603050405020304" pitchFamily="18" charset="0"/>
              <a:cs typeface="Times New Roman" panose="02020603050405020304" pitchFamily="18" charset="0"/>
              <a:sym typeface="+mn-ea"/>
            </a:endParaRPr>
          </a:p>
        </p:txBody>
      </p:sp>
      <p:sp>
        <p:nvSpPr>
          <p:cNvPr id="3" name="Subtitle 2">
            <a:extLst>
              <a:ext uri="{FF2B5EF4-FFF2-40B4-BE49-F238E27FC236}">
                <a16:creationId xmlns:a16="http://schemas.microsoft.com/office/drawing/2014/main" id="{933EEBCF-0A4E-C357-893E-3711ACED8B63}"/>
              </a:ext>
            </a:extLst>
          </p:cNvPr>
          <p:cNvSpPr>
            <a:spLocks noGrp="1"/>
          </p:cNvSpPr>
          <p:nvPr>
            <p:ph type="subTitle" idx="1"/>
          </p:nvPr>
        </p:nvSpPr>
        <p:spPr>
          <a:xfrm>
            <a:off x="467360" y="228600"/>
            <a:ext cx="5893435" cy="1014095"/>
          </a:xfrm>
        </p:spPr>
        <p:txBody>
          <a:bodyPr/>
          <a:lstStyle/>
          <a:p>
            <a:endParaRPr lang="en-US" dirty="0"/>
          </a:p>
          <a:p>
            <a:endParaRPr lang="en-US" dirty="0"/>
          </a:p>
          <a:p>
            <a:endParaRPr lang="en-US" dirty="0"/>
          </a:p>
        </p:txBody>
      </p:sp>
      <p:sp>
        <p:nvSpPr>
          <p:cNvPr id="7" name="TextBox 6">
            <a:extLst>
              <a:ext uri="{FF2B5EF4-FFF2-40B4-BE49-F238E27FC236}">
                <a16:creationId xmlns:a16="http://schemas.microsoft.com/office/drawing/2014/main" id="{4BEE0C61-2C6A-0FA3-5752-A7D53F6CB391}"/>
              </a:ext>
            </a:extLst>
          </p:cNvPr>
          <p:cNvSpPr txBox="1"/>
          <p:nvPr/>
        </p:nvSpPr>
        <p:spPr>
          <a:xfrm>
            <a:off x="1690356" y="763409"/>
            <a:ext cx="881128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w="12700" cmpd="sng">
                  <a:solidFill>
                    <a:srgbClr val="FFC000"/>
                  </a:solidFill>
                  <a:prstDash val="solid"/>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THỰC HÀNH KỸ NĂNG HOÀ GIẢI</a:t>
            </a:r>
            <a:endParaRPr kumimoji="0" lang="vi-VN" sz="4000" b="0" i="0" u="none" strike="noStrike" kern="1200" cap="none" spc="0" normalizeH="0" baseline="0" noProof="0" dirty="0">
              <a:ln>
                <a:noFill/>
              </a:ln>
              <a:solidFill>
                <a:srgbClr val="FF00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Freeform 6">
            <a:extLst>
              <a:ext uri="{FF2B5EF4-FFF2-40B4-BE49-F238E27FC236}">
                <a16:creationId xmlns:a16="http://schemas.microsoft.com/office/drawing/2014/main" id="{06BE4FE8-619A-E919-47A0-183CDD8795FA}"/>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0" name="Freeform 6">
            <a:extLst>
              <a:ext uri="{FF2B5EF4-FFF2-40B4-BE49-F238E27FC236}">
                <a16:creationId xmlns:a16="http://schemas.microsoft.com/office/drawing/2014/main" id="{A5983EFC-5068-2EDA-D29E-40ABBCA19A72}"/>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11" name="Freeform 6">
            <a:extLst>
              <a:ext uri="{FF2B5EF4-FFF2-40B4-BE49-F238E27FC236}">
                <a16:creationId xmlns:a16="http://schemas.microsoft.com/office/drawing/2014/main" id="{1198EDF8-ECBA-1756-7A9F-BC75474DA259}"/>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Tree>
    <p:extLst>
      <p:ext uri="{BB962C8B-B14F-4D97-AF65-F5344CB8AC3E}">
        <p14:creationId xmlns:p14="http://schemas.microsoft.com/office/powerpoint/2010/main" val="19962273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AA07EA-7CE9-905E-E474-7B9C1663D9C6}"/>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3" name="Content Placeholder 2"/>
          <p:cNvSpPr>
            <a:spLocks noGrp="1"/>
          </p:cNvSpPr>
          <p:nvPr>
            <p:ph sz="quarter" idx="10"/>
          </p:nvPr>
        </p:nvSpPr>
        <p:spPr>
          <a:xfrm>
            <a:off x="7337383" y="2512579"/>
            <a:ext cx="4148364" cy="1069340"/>
          </a:xfrm>
        </p:spPr>
        <p:txBody>
          <a:bodyPr>
            <a:noAutofit/>
          </a:bodyPr>
          <a:lstStyle/>
          <a:p>
            <a:pPr marL="0" indent="0" algn="ctr">
              <a:lnSpc>
                <a:spcPct val="100000"/>
              </a:lnSpc>
              <a:buNone/>
            </a:pPr>
            <a:r>
              <a:rPr lang="en-US" altLang="en-US" sz="3400" b="1" dirty="0" err="1">
                <a:solidFill>
                  <a:schemeClr val="bg1"/>
                </a:solidFill>
              </a:rPr>
              <a:t>Có</a:t>
            </a:r>
            <a:r>
              <a:rPr lang="en-US" altLang="en-US" sz="3400" b="1" dirty="0">
                <a:solidFill>
                  <a:schemeClr val="bg1"/>
                </a:solidFill>
              </a:rPr>
              <a:t> </a:t>
            </a:r>
            <a:r>
              <a:rPr lang="en-US" altLang="en-US" sz="3400" b="1" dirty="0" err="1">
                <a:solidFill>
                  <a:schemeClr val="bg1"/>
                </a:solidFill>
              </a:rPr>
              <a:t>một</a:t>
            </a:r>
            <a:r>
              <a:rPr lang="en-US" altLang="en-US" sz="3400" b="1" dirty="0">
                <a:solidFill>
                  <a:schemeClr val="bg1"/>
                </a:solidFill>
              </a:rPr>
              <a:t> </a:t>
            </a:r>
            <a:r>
              <a:rPr lang="en-US" altLang="en-US" sz="3400" b="1" dirty="0" err="1">
                <a:solidFill>
                  <a:schemeClr val="bg1"/>
                </a:solidFill>
              </a:rPr>
              <a:t>người</a:t>
            </a:r>
            <a:r>
              <a:rPr lang="en-US" altLang="en-US" sz="3400" b="1" dirty="0">
                <a:solidFill>
                  <a:schemeClr val="bg1"/>
                </a:solidFill>
              </a:rPr>
              <a:t> </a:t>
            </a:r>
            <a:r>
              <a:rPr lang="en-US" altLang="en-US" sz="3400" b="1" dirty="0" err="1">
                <a:solidFill>
                  <a:schemeClr val="bg1"/>
                </a:solidFill>
              </a:rPr>
              <a:t>nông</a:t>
            </a:r>
            <a:r>
              <a:rPr lang="en-US" altLang="en-US" sz="3400" b="1" dirty="0">
                <a:solidFill>
                  <a:schemeClr val="bg1"/>
                </a:solidFill>
              </a:rPr>
              <a:t> </a:t>
            </a:r>
            <a:r>
              <a:rPr lang="en-US" altLang="en-US" sz="3400" b="1" dirty="0" err="1">
                <a:solidFill>
                  <a:schemeClr val="bg1"/>
                </a:solidFill>
              </a:rPr>
              <a:t>dân</a:t>
            </a:r>
            <a:r>
              <a:rPr lang="en-US" altLang="en-US" sz="3400" b="1" dirty="0">
                <a:solidFill>
                  <a:schemeClr val="bg1"/>
                </a:solidFill>
              </a:rPr>
              <a:t> </a:t>
            </a:r>
            <a:r>
              <a:rPr lang="en-US" altLang="en-US" sz="3400" b="1" dirty="0" err="1">
                <a:solidFill>
                  <a:schemeClr val="bg1"/>
                </a:solidFill>
              </a:rPr>
              <a:t>sở</a:t>
            </a:r>
            <a:r>
              <a:rPr lang="en-US" altLang="en-US" sz="3400" b="1" dirty="0">
                <a:solidFill>
                  <a:schemeClr val="bg1"/>
                </a:solidFill>
              </a:rPr>
              <a:t> </a:t>
            </a:r>
            <a:r>
              <a:rPr lang="en-US" altLang="en-US" sz="3400" b="1" dirty="0" err="1">
                <a:solidFill>
                  <a:schemeClr val="bg1"/>
                </a:solidFill>
              </a:rPr>
              <a:t>hữu</a:t>
            </a:r>
            <a:r>
              <a:rPr lang="en-US" altLang="en-US" sz="3400" b="1" dirty="0">
                <a:solidFill>
                  <a:schemeClr val="bg1"/>
                </a:solidFill>
              </a:rPr>
              <a:t> 17 con </a:t>
            </a:r>
            <a:r>
              <a:rPr lang="en-US" altLang="en-US" sz="3400" b="1" dirty="0" err="1">
                <a:solidFill>
                  <a:schemeClr val="bg1"/>
                </a:solidFill>
              </a:rPr>
              <a:t>bò</a:t>
            </a:r>
            <a:endParaRPr lang="en-US" altLang="en-US" sz="3400" b="1" dirty="0">
              <a:solidFill>
                <a:schemeClr val="bg1"/>
              </a:solidFill>
            </a:endParaRPr>
          </a:p>
        </p:txBody>
      </p:sp>
      <p:sp>
        <p:nvSpPr>
          <p:cNvPr id="6" name="Freeform 6">
            <a:extLst>
              <a:ext uri="{FF2B5EF4-FFF2-40B4-BE49-F238E27FC236}">
                <a16:creationId xmlns:a16="http://schemas.microsoft.com/office/drawing/2014/main" id="{3B794DB9-C8F7-A5EC-2EF0-A4E2C77C8661}"/>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pic>
        <p:nvPicPr>
          <p:cNvPr id="5" name="Picture 4" descr="Anh 5"/>
          <p:cNvPicPr>
            <a:picLocks noChangeAspect="1"/>
          </p:cNvPicPr>
          <p:nvPr/>
        </p:nvPicPr>
        <p:blipFill>
          <a:blip r:embed="rId4"/>
          <a:srcRect l="6707" t="1945" r="18858" b="5870"/>
          <a:stretch>
            <a:fillRect/>
          </a:stretch>
        </p:blipFill>
        <p:spPr>
          <a:xfrm>
            <a:off x="647066" y="636347"/>
            <a:ext cx="6039650" cy="5882429"/>
          </a:xfrm>
          <a:prstGeom prst="roundRect">
            <a:avLst/>
          </a:prstGeom>
        </p:spPr>
      </p:pic>
      <p:sp>
        <p:nvSpPr>
          <p:cNvPr id="8" name="Freeform 6">
            <a:extLst>
              <a:ext uri="{FF2B5EF4-FFF2-40B4-BE49-F238E27FC236}">
                <a16:creationId xmlns:a16="http://schemas.microsoft.com/office/drawing/2014/main" id="{C7011C10-BBC3-6A1B-8C9D-4E797016A7B2}"/>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5"/>
            <a:stretch>
              <a:fillRect/>
            </a:stretch>
          </a:blipFill>
        </p:spPr>
        <p:txBody>
          <a:bodyPr/>
          <a:lstStyle/>
          <a:p>
            <a:endParaRPr lang="en-US" sz="1200"/>
          </a:p>
        </p:txBody>
      </p:sp>
      <p:sp>
        <p:nvSpPr>
          <p:cNvPr id="7" name="Freeform 6">
            <a:extLst>
              <a:ext uri="{FF2B5EF4-FFF2-40B4-BE49-F238E27FC236}">
                <a16:creationId xmlns:a16="http://schemas.microsoft.com/office/drawing/2014/main" id="{D4291D0B-7731-9071-F064-1BB11A442B61}"/>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 name="Title 1"/>
          <p:cNvSpPr>
            <a:spLocks noGrp="1"/>
          </p:cNvSpPr>
          <p:nvPr>
            <p:ph type="title"/>
          </p:nvPr>
        </p:nvSpPr>
        <p:spPr>
          <a:xfrm>
            <a:off x="647065" y="489585"/>
            <a:ext cx="11066145" cy="810260"/>
          </a:xfrm>
        </p:spPr>
        <p:txBody>
          <a:bodyPr>
            <a:normAutofit fontScale="90000"/>
          </a:bodyPr>
          <a:lstStyle/>
          <a:p>
            <a:r>
              <a:rPr lang="en-US" altLang="en-US" b="1" dirty="0"/>
              <a:t/>
            </a:r>
            <a:br>
              <a:rPr lang="en-US" altLang="en-US" b="1" dirty="0"/>
            </a:br>
            <a:endParaRPr lang="en-US" altLang="en-US" b="1" dirty="0"/>
          </a:p>
        </p:txBody>
      </p:sp>
      <p:sp>
        <p:nvSpPr>
          <p:cNvPr id="10" name="TextBox 9">
            <a:extLst>
              <a:ext uri="{FF2B5EF4-FFF2-40B4-BE49-F238E27FC236}">
                <a16:creationId xmlns:a16="http://schemas.microsoft.com/office/drawing/2014/main" id="{7F257FB1-7E4A-1364-D264-501B26790EA9}"/>
              </a:ext>
            </a:extLst>
          </p:cNvPr>
          <p:cNvSpPr txBox="1"/>
          <p:nvPr/>
        </p:nvSpPr>
        <p:spPr>
          <a:xfrm>
            <a:off x="6320624" y="1017636"/>
            <a:ext cx="6039651"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TÌNH HUỐNG 2</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6E2AC7-8005-7256-ECC9-22F89117C876}"/>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5" name="Freeform 6">
            <a:extLst>
              <a:ext uri="{FF2B5EF4-FFF2-40B4-BE49-F238E27FC236}">
                <a16:creationId xmlns:a16="http://schemas.microsoft.com/office/drawing/2014/main" id="{8FE88E77-A903-0A43-4B13-C94DC78A94B5}"/>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a:extLst>
              <a:ext uri="{FF2B5EF4-FFF2-40B4-BE49-F238E27FC236}">
                <a16:creationId xmlns:a16="http://schemas.microsoft.com/office/drawing/2014/main" id="{1FFBFAEF-5C9A-90D1-5558-64F121FE0B7C}"/>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7" name="Freeform 6">
            <a:extLst>
              <a:ext uri="{FF2B5EF4-FFF2-40B4-BE49-F238E27FC236}">
                <a16:creationId xmlns:a16="http://schemas.microsoft.com/office/drawing/2014/main" id="{513C9B68-0AC5-9E7E-EAB2-5D87D523FE52}"/>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6941357" y="2270876"/>
            <a:ext cx="4606477" cy="2677160"/>
          </a:xfrm>
        </p:spPr>
        <p:txBody>
          <a:bodyPr>
            <a:noAutofit/>
          </a:bodyPr>
          <a:lstStyle/>
          <a:p>
            <a:pPr marL="0" indent="0" algn="just">
              <a:lnSpc>
                <a:spcPct val="100000"/>
              </a:lnSpc>
              <a:buNone/>
            </a:pPr>
            <a:r>
              <a:rPr lang="en-US" altLang="en-US" sz="3000" b="1" dirty="0">
                <a:solidFill>
                  <a:schemeClr val="bg1"/>
                </a:solidFill>
                <a:cs typeface="Times New Roman" panose="02020603050405020304" pitchFamily="18" charset="0"/>
              </a:rPr>
              <a:t>Cho </a:t>
            </a:r>
            <a:r>
              <a:rPr lang="en-US" altLang="en-US" sz="3000" b="1" dirty="0" err="1">
                <a:solidFill>
                  <a:schemeClr val="bg1"/>
                </a:solidFill>
                <a:cs typeface="Times New Roman" panose="02020603050405020304" pitchFamily="18" charset="0"/>
              </a:rPr>
              <a:t>đến</a:t>
            </a:r>
            <a:r>
              <a:rPr lang="en-US" altLang="en-US" sz="3000" b="1" dirty="0">
                <a:solidFill>
                  <a:schemeClr val="bg1"/>
                </a:solidFill>
                <a:cs typeface="Times New Roman" panose="02020603050405020304" pitchFamily="18" charset="0"/>
              </a:rPr>
              <a:t> 1 </a:t>
            </a:r>
            <a:r>
              <a:rPr lang="en-US" altLang="en-US" sz="3000" b="1" dirty="0" err="1">
                <a:solidFill>
                  <a:schemeClr val="bg1"/>
                </a:solidFill>
                <a:cs typeface="Times New Roman" panose="02020603050405020304" pitchFamily="18" charset="0"/>
              </a:rPr>
              <a:t>hôm</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ông</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thấy</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mình</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tuổi</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cao</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sức</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yếu</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nên</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viết</a:t>
            </a:r>
            <a:r>
              <a:rPr lang="en-US" altLang="en-US" sz="3000" b="1" dirty="0">
                <a:solidFill>
                  <a:schemeClr val="bg1"/>
                </a:solidFill>
                <a:cs typeface="Times New Roman" panose="02020603050405020304" pitchFamily="18" charset="0"/>
              </a:rPr>
              <a:t> di </a:t>
            </a:r>
            <a:r>
              <a:rPr lang="en-US" altLang="en-US" sz="3000" b="1" dirty="0" err="1">
                <a:solidFill>
                  <a:schemeClr val="bg1"/>
                </a:solidFill>
                <a:cs typeface="Times New Roman" panose="02020603050405020304" pitchFamily="18" charset="0"/>
              </a:rPr>
              <a:t>chúc</a:t>
            </a:r>
            <a:r>
              <a:rPr lang="en-US" altLang="en-US" sz="3000" b="1" dirty="0">
                <a:solidFill>
                  <a:schemeClr val="bg1"/>
                </a:solidFill>
                <a:cs typeface="Times New Roman" panose="02020603050405020304" pitchFamily="18" charset="0"/>
              </a:rPr>
              <a:t> chia </a:t>
            </a:r>
            <a:r>
              <a:rPr lang="en-US" altLang="en-US" sz="3000" b="1" dirty="0" err="1">
                <a:solidFill>
                  <a:schemeClr val="bg1"/>
                </a:solidFill>
                <a:cs typeface="Times New Roman" panose="02020603050405020304" pitchFamily="18" charset="0"/>
              </a:rPr>
              <a:t>thừa</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kế</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cho</a:t>
            </a:r>
            <a:r>
              <a:rPr lang="en-US" altLang="en-US" sz="3000" b="1" dirty="0">
                <a:solidFill>
                  <a:schemeClr val="bg1"/>
                </a:solidFill>
                <a:cs typeface="Times New Roman" panose="02020603050405020304" pitchFamily="18" charset="0"/>
              </a:rPr>
              <a:t> </a:t>
            </a:r>
            <a:r>
              <a:rPr lang="en-US" altLang="en-US" sz="3000" b="1" dirty="0" err="1">
                <a:solidFill>
                  <a:schemeClr val="bg1"/>
                </a:solidFill>
                <a:cs typeface="Times New Roman" panose="02020603050405020304" pitchFamily="18" charset="0"/>
              </a:rPr>
              <a:t>các</a:t>
            </a:r>
            <a:r>
              <a:rPr lang="en-US" altLang="en-US" sz="3000" b="1" dirty="0">
                <a:solidFill>
                  <a:schemeClr val="bg1"/>
                </a:solidFill>
                <a:cs typeface="Times New Roman" panose="02020603050405020304" pitchFamily="18" charset="0"/>
              </a:rPr>
              <a:t> con; </a:t>
            </a:r>
          </a:p>
          <a:p>
            <a:pPr marL="0" indent="0" algn="just">
              <a:lnSpc>
                <a:spcPct val="100000"/>
              </a:lnSpc>
              <a:buNone/>
            </a:pPr>
            <a:r>
              <a:rPr altLang="en-US" sz="3000" b="1" dirty="0" err="1">
                <a:solidFill>
                  <a:schemeClr val="bg1"/>
                </a:solidFill>
                <a:cs typeface="Times New Roman" panose="02020603050405020304" pitchFamily="18" charset="0"/>
                <a:sym typeface="+mn-ea"/>
              </a:rPr>
              <a:t>Ông</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để</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lại</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cho</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người</a:t>
            </a:r>
            <a:r>
              <a:rPr altLang="en-US" sz="3000" b="1" dirty="0">
                <a:solidFill>
                  <a:schemeClr val="bg1"/>
                </a:solidFill>
                <a:cs typeface="Times New Roman" panose="02020603050405020304" pitchFamily="18" charset="0"/>
                <a:sym typeface="+mn-ea"/>
              </a:rPr>
              <a:t> con </a:t>
            </a:r>
            <a:r>
              <a:rPr altLang="en-US" sz="3000" b="1" dirty="0" err="1">
                <a:solidFill>
                  <a:schemeClr val="bg1"/>
                </a:solidFill>
                <a:cs typeface="Times New Roman" panose="02020603050405020304" pitchFamily="18" charset="0"/>
                <a:sym typeface="+mn-ea"/>
              </a:rPr>
              <a:t>cả</a:t>
            </a:r>
            <a:r>
              <a:rPr altLang="en-US" sz="3000" b="1" dirty="0">
                <a:solidFill>
                  <a:schemeClr val="bg1"/>
                </a:solidFill>
                <a:cs typeface="Times New Roman" panose="02020603050405020304" pitchFamily="18" charset="0"/>
                <a:sym typeface="+mn-ea"/>
              </a:rPr>
              <a:t> 1/2 </a:t>
            </a:r>
            <a:r>
              <a:rPr altLang="en-US" sz="3000" b="1" dirty="0" err="1">
                <a:solidFill>
                  <a:schemeClr val="bg1"/>
                </a:solidFill>
                <a:cs typeface="Times New Roman" panose="02020603050405020304" pitchFamily="18" charset="0"/>
                <a:sym typeface="+mn-ea"/>
              </a:rPr>
              <a:t>số</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bò</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người</a:t>
            </a:r>
            <a:r>
              <a:rPr altLang="en-US" sz="3000" b="1" dirty="0">
                <a:solidFill>
                  <a:schemeClr val="bg1"/>
                </a:solidFill>
                <a:cs typeface="Times New Roman" panose="02020603050405020304" pitchFamily="18" charset="0"/>
                <a:sym typeface="+mn-ea"/>
              </a:rPr>
              <a:t> con </a:t>
            </a:r>
            <a:r>
              <a:rPr altLang="en-US" sz="3000" b="1" dirty="0" err="1">
                <a:solidFill>
                  <a:schemeClr val="bg1"/>
                </a:solidFill>
                <a:cs typeface="Times New Roman" panose="02020603050405020304" pitchFamily="18" charset="0"/>
                <a:sym typeface="+mn-ea"/>
              </a:rPr>
              <a:t>thứ</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hai</a:t>
            </a:r>
            <a:r>
              <a:rPr altLang="en-US" sz="3000" b="1" dirty="0">
                <a:solidFill>
                  <a:schemeClr val="bg1"/>
                </a:solidFill>
                <a:cs typeface="Times New Roman" panose="02020603050405020304" pitchFamily="18" charset="0"/>
                <a:sym typeface="+mn-ea"/>
              </a:rPr>
              <a:t> 1/3 </a:t>
            </a:r>
            <a:r>
              <a:rPr altLang="en-US" sz="3000" b="1" dirty="0" err="1">
                <a:solidFill>
                  <a:schemeClr val="bg1"/>
                </a:solidFill>
                <a:cs typeface="Times New Roman" panose="02020603050405020304" pitchFamily="18" charset="0"/>
                <a:sym typeface="+mn-ea"/>
              </a:rPr>
              <a:t>số</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bò</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và</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người</a:t>
            </a:r>
            <a:r>
              <a:rPr altLang="en-US" sz="3000" b="1" dirty="0">
                <a:solidFill>
                  <a:schemeClr val="bg1"/>
                </a:solidFill>
                <a:cs typeface="Times New Roman" panose="02020603050405020304" pitchFamily="18" charset="0"/>
                <a:sym typeface="+mn-ea"/>
              </a:rPr>
              <a:t> con </a:t>
            </a:r>
            <a:r>
              <a:rPr altLang="en-US" sz="3000" b="1" dirty="0" err="1">
                <a:solidFill>
                  <a:schemeClr val="bg1"/>
                </a:solidFill>
                <a:cs typeface="Times New Roman" panose="02020603050405020304" pitchFamily="18" charset="0"/>
                <a:sym typeface="+mn-ea"/>
              </a:rPr>
              <a:t>út</a:t>
            </a:r>
            <a:r>
              <a:rPr altLang="en-US" sz="3000" b="1" dirty="0">
                <a:solidFill>
                  <a:schemeClr val="bg1"/>
                </a:solidFill>
                <a:cs typeface="Times New Roman" panose="02020603050405020304" pitchFamily="18" charset="0"/>
                <a:sym typeface="+mn-ea"/>
              </a:rPr>
              <a:t> 1/9 </a:t>
            </a:r>
            <a:r>
              <a:rPr altLang="en-US" sz="3000" b="1" dirty="0" err="1">
                <a:solidFill>
                  <a:schemeClr val="bg1"/>
                </a:solidFill>
                <a:cs typeface="Times New Roman" panose="02020603050405020304" pitchFamily="18" charset="0"/>
                <a:sym typeface="+mn-ea"/>
              </a:rPr>
              <a:t>số</a:t>
            </a:r>
            <a:r>
              <a:rPr altLang="en-US" sz="3000" b="1" dirty="0">
                <a:solidFill>
                  <a:schemeClr val="bg1"/>
                </a:solidFill>
                <a:cs typeface="Times New Roman" panose="02020603050405020304" pitchFamily="18" charset="0"/>
                <a:sym typeface="+mn-ea"/>
              </a:rPr>
              <a:t> </a:t>
            </a:r>
            <a:r>
              <a:rPr altLang="en-US" sz="3000" b="1" dirty="0" err="1">
                <a:solidFill>
                  <a:schemeClr val="bg1"/>
                </a:solidFill>
                <a:cs typeface="Times New Roman" panose="02020603050405020304" pitchFamily="18" charset="0"/>
                <a:sym typeface="+mn-ea"/>
              </a:rPr>
              <a:t>bò</a:t>
            </a:r>
            <a:endParaRPr lang="en-US" altLang="en-US" sz="3000" b="1" dirty="0">
              <a:solidFill>
                <a:schemeClr val="bg1"/>
              </a:solidFill>
              <a:cs typeface="Times New Roman" panose="02020603050405020304" pitchFamily="18" charset="0"/>
            </a:endParaRPr>
          </a:p>
        </p:txBody>
      </p:sp>
      <p:pic>
        <p:nvPicPr>
          <p:cNvPr id="4" name="Picture 3" descr="Anh 6"/>
          <p:cNvPicPr>
            <a:picLocks noChangeAspect="1"/>
          </p:cNvPicPr>
          <p:nvPr/>
        </p:nvPicPr>
        <p:blipFill>
          <a:blip r:embed="rId5"/>
          <a:stretch>
            <a:fillRect/>
          </a:stretch>
        </p:blipFill>
        <p:spPr>
          <a:xfrm>
            <a:off x="466436" y="868218"/>
            <a:ext cx="5599430" cy="5599430"/>
          </a:xfrm>
          <a:prstGeom prst="roundRect">
            <a:avLst/>
          </a:prstGeom>
        </p:spPr>
      </p:pic>
      <p:sp>
        <p:nvSpPr>
          <p:cNvPr id="11" name="TextBox 10">
            <a:extLst>
              <a:ext uri="{FF2B5EF4-FFF2-40B4-BE49-F238E27FC236}">
                <a16:creationId xmlns:a16="http://schemas.microsoft.com/office/drawing/2014/main" id="{7E7017D1-F2BC-20FC-A747-146913D963B0}"/>
              </a:ext>
            </a:extLst>
          </p:cNvPr>
          <p:cNvSpPr txBox="1"/>
          <p:nvPr/>
        </p:nvSpPr>
        <p:spPr>
          <a:xfrm>
            <a:off x="5880387" y="868218"/>
            <a:ext cx="62160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TÌNH HUỐNG 2</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A92F98-6E5F-1375-3ABA-CA304850522A}"/>
              </a:ext>
            </a:extLst>
          </p:cNvPr>
          <p:cNvPicPr>
            <a:picLocks noChangeAspect="1"/>
          </p:cNvPicPr>
          <p:nvPr/>
        </p:nvPicPr>
        <p:blipFill>
          <a:blip r:embed="rId2"/>
          <a:srcRect r="36202"/>
          <a:stretch>
            <a:fillRect/>
          </a:stretch>
        </p:blipFill>
        <p:spPr>
          <a:xfrm flipH="1">
            <a:off x="0" y="0"/>
            <a:ext cx="12191998" cy="6858000"/>
          </a:xfrm>
          <a:prstGeom prst="rect">
            <a:avLst/>
          </a:prstGeom>
        </p:spPr>
      </p:pic>
      <p:pic>
        <p:nvPicPr>
          <p:cNvPr id="5" name="Picture 4" descr="Anh 7"/>
          <p:cNvPicPr>
            <a:picLocks noChangeAspect="1"/>
          </p:cNvPicPr>
          <p:nvPr/>
        </p:nvPicPr>
        <p:blipFill>
          <a:blip r:embed="rId3"/>
          <a:stretch>
            <a:fillRect/>
          </a:stretch>
        </p:blipFill>
        <p:spPr>
          <a:xfrm>
            <a:off x="675265" y="615457"/>
            <a:ext cx="5856721" cy="5966413"/>
          </a:xfrm>
          <a:prstGeom prst="roundRect">
            <a:avLst/>
          </a:prstGeom>
        </p:spPr>
      </p:pic>
      <p:sp>
        <p:nvSpPr>
          <p:cNvPr id="4" name="Freeform 6">
            <a:extLst>
              <a:ext uri="{FF2B5EF4-FFF2-40B4-BE49-F238E27FC236}">
                <a16:creationId xmlns:a16="http://schemas.microsoft.com/office/drawing/2014/main" id="{271DE085-9C83-D5BC-F468-74E6D72EE1D7}"/>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a:extLst>
              <a:ext uri="{FF2B5EF4-FFF2-40B4-BE49-F238E27FC236}">
                <a16:creationId xmlns:a16="http://schemas.microsoft.com/office/drawing/2014/main" id="{F4A3B879-21F4-371D-1BBC-356007E7AE73}"/>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5"/>
            <a:stretch>
              <a:fillRect/>
            </a:stretch>
          </a:blipFill>
        </p:spPr>
        <p:txBody>
          <a:bodyPr/>
          <a:lstStyle/>
          <a:p>
            <a:endParaRPr lang="en-US" sz="1200"/>
          </a:p>
        </p:txBody>
      </p:sp>
      <p:sp>
        <p:nvSpPr>
          <p:cNvPr id="7" name="Freeform 6">
            <a:extLst>
              <a:ext uri="{FF2B5EF4-FFF2-40B4-BE49-F238E27FC236}">
                <a16:creationId xmlns:a16="http://schemas.microsoft.com/office/drawing/2014/main" id="{67F95B9D-D578-70B4-3767-F1272D40529E}"/>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7207251" y="2167477"/>
            <a:ext cx="4287958" cy="2523045"/>
          </a:xfrm>
        </p:spPr>
        <p:txBody>
          <a:bodyPr>
            <a:noAutofit/>
          </a:bodyPr>
          <a:lstStyle/>
          <a:p>
            <a:pPr marL="0" indent="0" algn="just">
              <a:lnSpc>
                <a:spcPct val="100000"/>
              </a:lnSpc>
              <a:buNone/>
            </a:pPr>
            <a:r>
              <a:rPr lang="en-US" altLang="en-US" sz="3400" b="1" dirty="0">
                <a:solidFill>
                  <a:schemeClr val="bg1"/>
                </a:solidFill>
                <a:cs typeface="Times New Roman" panose="02020603050405020304" pitchFamily="18" charset="0"/>
              </a:rPr>
              <a:t>Sau khi người đàn ông qua đời. Ba </a:t>
            </a:r>
            <a:r>
              <a:rPr lang="en-US" altLang="en-US" sz="3400" b="1" dirty="0" err="1">
                <a:solidFill>
                  <a:schemeClr val="bg1"/>
                </a:solidFill>
                <a:cs typeface="Times New Roman" panose="02020603050405020304" pitchFamily="18" charset="0"/>
              </a:rPr>
              <a:t>người</a:t>
            </a:r>
            <a:r>
              <a:rPr lang="en-US" altLang="en-US" sz="3400" b="1" dirty="0">
                <a:solidFill>
                  <a:schemeClr val="bg1"/>
                </a:solidFill>
                <a:cs typeface="Times New Roman" panose="02020603050405020304" pitchFamily="18" charset="0"/>
              </a:rPr>
              <a:t> con </a:t>
            </a:r>
            <a:r>
              <a:rPr lang="en-US" altLang="en-US" sz="3400" b="1" dirty="0" err="1">
                <a:solidFill>
                  <a:schemeClr val="bg1"/>
                </a:solidFill>
                <a:cs typeface="Times New Roman" panose="02020603050405020304" pitchFamily="18" charset="0"/>
              </a:rPr>
              <a:t>tranh</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cãi</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về</a:t>
            </a:r>
            <a:r>
              <a:rPr lang="en-US" altLang="en-US" sz="3400" b="1" dirty="0">
                <a:solidFill>
                  <a:schemeClr val="bg1"/>
                </a:solidFill>
                <a:cs typeface="Times New Roman" panose="02020603050405020304" pitchFamily="18" charset="0"/>
              </a:rPr>
              <a:t> di </a:t>
            </a:r>
            <a:r>
              <a:rPr lang="en-US" altLang="en-US" sz="3400" b="1" dirty="0" err="1">
                <a:solidFill>
                  <a:schemeClr val="bg1"/>
                </a:solidFill>
                <a:cs typeface="Times New Roman" panose="02020603050405020304" pitchFamily="18" charset="0"/>
              </a:rPr>
              <a:t>chúc</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của</a:t>
            </a:r>
            <a:r>
              <a:rPr lang="en-US" altLang="en-US" sz="3400" b="1" dirty="0">
                <a:solidFill>
                  <a:schemeClr val="bg1"/>
                </a:solidFill>
                <a:cs typeface="Times New Roman" panose="02020603050405020304" pitchFamily="18" charset="0"/>
              </a:rPr>
              <a:t> cha </a:t>
            </a:r>
            <a:r>
              <a:rPr lang="en-US" altLang="en-US" sz="3400" b="1" dirty="0" err="1">
                <a:solidFill>
                  <a:schemeClr val="bg1"/>
                </a:solidFill>
                <a:cs typeface="Times New Roman" panose="02020603050405020304" pitchFamily="18" charset="0"/>
              </a:rPr>
              <a:t>và</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không</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thỏa</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thuận</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với</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nhau</a:t>
            </a:r>
            <a:r>
              <a:rPr lang="en-US" altLang="en-US" sz="3400" b="1" dirty="0">
                <a:solidFill>
                  <a:schemeClr val="bg1"/>
                </a:solidFill>
                <a:cs typeface="Times New Roman" panose="02020603050405020304" pitchFamily="18" charset="0"/>
              </a:rPr>
              <a:t> </a:t>
            </a:r>
            <a:r>
              <a:rPr lang="en-US" altLang="en-US" sz="3400" b="1" dirty="0" err="1">
                <a:solidFill>
                  <a:schemeClr val="bg1"/>
                </a:solidFill>
                <a:cs typeface="Times New Roman" panose="02020603050405020304" pitchFamily="18" charset="0"/>
              </a:rPr>
              <a:t>được</a:t>
            </a:r>
            <a:endParaRPr lang="en-US" altLang="en-US" sz="3400" b="1" dirty="0">
              <a:solidFill>
                <a:schemeClr val="bg1"/>
              </a:solidFill>
              <a:cs typeface="Times New Roman" panose="02020603050405020304" pitchFamily="18" charset="0"/>
            </a:endParaRPr>
          </a:p>
        </p:txBody>
      </p:sp>
      <p:sp>
        <p:nvSpPr>
          <p:cNvPr id="13" name="TextBox 12">
            <a:extLst>
              <a:ext uri="{FF2B5EF4-FFF2-40B4-BE49-F238E27FC236}">
                <a16:creationId xmlns:a16="http://schemas.microsoft.com/office/drawing/2014/main" id="{11930CB0-2F83-1385-2904-D9C15E9D17F9}"/>
              </a:ext>
            </a:extLst>
          </p:cNvPr>
          <p:cNvSpPr txBox="1"/>
          <p:nvPr/>
        </p:nvSpPr>
        <p:spPr>
          <a:xfrm>
            <a:off x="6088207" y="868218"/>
            <a:ext cx="62160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TÌNH HUỐNG 2</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2021064" y="391519"/>
            <a:ext cx="8149867"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3. Vai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trò</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ý</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nghĩa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của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cơ</a:t>
            </a:r>
            <a:r>
              <a:rPr lang="en-US" sz="3600" b="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vi-VN" sz="3600" b="1" smtClean="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Rounded Rectangle 20"/>
          <p:cNvSpPr/>
          <p:nvPr/>
        </p:nvSpPr>
        <p:spPr>
          <a:xfrm>
            <a:off x="0" y="1410303"/>
            <a:ext cx="12192000" cy="484354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526471" y="1659135"/>
            <a:ext cx="11139051" cy="4247317"/>
          </a:xfrm>
          <a:prstGeom prst="rect">
            <a:avLst/>
          </a:prstGeom>
          <a:noFill/>
        </p:spPr>
        <p:txBody>
          <a:bodyPr wrap="square">
            <a:spAutoFit/>
          </a:bodyPr>
          <a:lstStyle/>
          <a:p>
            <a:pPr marL="0" indent="0" algn="just">
              <a:buNone/>
            </a:pPr>
            <a:r>
              <a:rPr lang="vi-VN" sz="3000" b="1" i="1" dirty="0">
                <a:solidFill>
                  <a:srgbClr val="0070C0"/>
                </a:solidFill>
                <a:latin typeface="Times New Roman" panose="02020603050405020304" pitchFamily="18" charset="0"/>
                <a:cs typeface="Times New Roman" panose="02020603050405020304" pitchFamily="18" charset="0"/>
              </a:rPr>
              <a:t>Thứ ba, </a:t>
            </a:r>
            <a:r>
              <a:rPr lang="vi-VN" sz="3000" dirty="0">
                <a:latin typeface="Times New Roman" panose="02020603050405020304" pitchFamily="18" charset="0"/>
                <a:cs typeface="Times New Roman" panose="02020603050405020304" pitchFamily="18" charset="0"/>
              </a:rPr>
              <a:t>hòa giải ở cơ sở góp phần nâng cao nhận thức, ý thức chấp hành pháp luật của nhân dân. Trong quá trình hòa giải, bên cạnh việc vận dụng các công cụ khác (văn hóa, đạo đức, thuần phong, mỹ tục, đạo lý, truyền thống ...), các hòa giải viên còn vận dụng các quy định pháp luật để giải thích, hướng dẫn, thuyết phục các bên, giúp họ hiểu được quyền và nghĩa vụ của mình theo quy định của pháp luật để họ tự lựa chọn, tự dàn xếp ổn thỏa với nhau mâu thuẫn, tranh chấp.</a:t>
            </a:r>
          </a:p>
          <a:p>
            <a:pPr marL="0" indent="0" algn="just">
              <a:buNone/>
            </a:pPr>
            <a:r>
              <a:rPr lang="vi-VN" sz="3000" dirty="0">
                <a:highlight>
                  <a:srgbClr val="FFFF00"/>
                </a:highlight>
                <a:latin typeface="Times New Roman" panose="02020603050405020304" pitchFamily="18" charset="0"/>
                <a:cs typeface="Times New Roman" panose="02020603050405020304" pitchFamily="18" charset="0"/>
              </a:rPr>
              <a:t>=&gt; Thông qua hòa giải, pháp luật đến với người dân một cách tự nhiên, trực tiếp, có sức thẩm thấu sâu sắc, sức lan tỏa rộng. </a:t>
            </a:r>
          </a:p>
        </p:txBody>
      </p:sp>
      <p:sp>
        <p:nvSpPr>
          <p:cNvPr id="8" name="Freeform 6"/>
          <p:cNvSpPr/>
          <p:nvPr/>
        </p:nvSpPr>
        <p:spPr>
          <a:xfrm rot="16200000" flipH="1" flipV="1">
            <a:off x="56463" y="1028168"/>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9" name="Freeform 6"/>
          <p:cNvSpPr/>
          <p:nvPr/>
        </p:nvSpPr>
        <p:spPr>
          <a:xfrm rot="5400000" flipV="1">
            <a:off x="10889669" y="1028168"/>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0C7413-A5B6-32DE-257D-3CD9A9801AF3}"/>
              </a:ext>
            </a:extLst>
          </p:cNvPr>
          <p:cNvPicPr>
            <a:picLocks noChangeAspect="1"/>
          </p:cNvPicPr>
          <p:nvPr/>
        </p:nvPicPr>
        <p:blipFill>
          <a:blip r:embed="rId2"/>
          <a:srcRect r="36202"/>
          <a:stretch>
            <a:fillRect/>
          </a:stretch>
        </p:blipFill>
        <p:spPr>
          <a:xfrm flipH="1">
            <a:off x="0" y="0"/>
            <a:ext cx="12191998" cy="6858000"/>
          </a:xfrm>
          <a:prstGeom prst="rect">
            <a:avLst/>
          </a:prstGeom>
        </p:spPr>
      </p:pic>
      <p:pic>
        <p:nvPicPr>
          <p:cNvPr id="4" name="Picture 3"/>
          <p:cNvPicPr>
            <a:picLocks noChangeAspect="1"/>
          </p:cNvPicPr>
          <p:nvPr/>
        </p:nvPicPr>
        <p:blipFill>
          <a:blip r:embed="rId3"/>
          <a:stretch>
            <a:fillRect/>
          </a:stretch>
        </p:blipFill>
        <p:spPr>
          <a:xfrm>
            <a:off x="5135418" y="782609"/>
            <a:ext cx="6610380" cy="5557520"/>
          </a:xfrm>
          <a:prstGeom prst="roundRect">
            <a:avLst/>
          </a:prstGeom>
        </p:spPr>
      </p:pic>
      <p:sp>
        <p:nvSpPr>
          <p:cNvPr id="5" name="Freeform 6">
            <a:extLst>
              <a:ext uri="{FF2B5EF4-FFF2-40B4-BE49-F238E27FC236}">
                <a16:creationId xmlns:a16="http://schemas.microsoft.com/office/drawing/2014/main" id="{FFEF33D3-E1F8-D1BC-FB8D-080A8A674CD2}"/>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a:extLst>
              <a:ext uri="{FF2B5EF4-FFF2-40B4-BE49-F238E27FC236}">
                <a16:creationId xmlns:a16="http://schemas.microsoft.com/office/drawing/2014/main" id="{00D44639-6D7F-008D-DBA6-60800913AC19}"/>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5"/>
            <a:stretch>
              <a:fillRect/>
            </a:stretch>
          </a:blipFill>
        </p:spPr>
        <p:txBody>
          <a:bodyPr/>
          <a:lstStyle/>
          <a:p>
            <a:endParaRPr lang="en-US" sz="1200"/>
          </a:p>
        </p:txBody>
      </p:sp>
      <p:sp>
        <p:nvSpPr>
          <p:cNvPr id="7" name="Freeform 6">
            <a:extLst>
              <a:ext uri="{FF2B5EF4-FFF2-40B4-BE49-F238E27FC236}">
                <a16:creationId xmlns:a16="http://schemas.microsoft.com/office/drawing/2014/main" id="{C458CBB3-FF1B-05A4-EE4D-EFAFA8B26A9B}"/>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514595" y="2224405"/>
            <a:ext cx="4350660" cy="2804795"/>
          </a:xfrm>
        </p:spPr>
        <p:txBody>
          <a:bodyPr>
            <a:noAutofit/>
          </a:bodyPr>
          <a:lstStyle/>
          <a:p>
            <a:pPr marL="0" indent="0" algn="just">
              <a:lnSpc>
                <a:spcPct val="100000"/>
              </a:lnSpc>
              <a:buNone/>
            </a:pP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Vụ</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việc</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được</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chuyển</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qua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tổ</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hòa</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giải</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ở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cơ</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sở</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Là</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Hòa</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giải</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viên</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anh</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chị</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đưa</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ra</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phương</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án</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hòa</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giải</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như</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thế</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2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nào</a:t>
            </a:r>
            <a:r>
              <a:rPr lang="en-US" altLang="en-US" sz="32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a:t>
            </a:r>
          </a:p>
        </p:txBody>
      </p:sp>
      <p:sp>
        <p:nvSpPr>
          <p:cNvPr id="9" name="TextBox 8">
            <a:extLst>
              <a:ext uri="{FF2B5EF4-FFF2-40B4-BE49-F238E27FC236}">
                <a16:creationId xmlns:a16="http://schemas.microsoft.com/office/drawing/2014/main" id="{3A4CFBA8-A74E-D176-58F8-0C97B2478004}"/>
              </a:ext>
            </a:extLst>
          </p:cNvPr>
          <p:cNvSpPr txBox="1"/>
          <p:nvPr/>
        </p:nvSpPr>
        <p:spPr>
          <a:xfrm>
            <a:off x="-418111" y="1183314"/>
            <a:ext cx="62160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2800" b="1"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ĐẶT VẤN ĐỀ </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E81903-F1FB-E4B2-F16E-6B43776D63CF}"/>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4" name="Freeform 6">
            <a:extLst>
              <a:ext uri="{FF2B5EF4-FFF2-40B4-BE49-F238E27FC236}">
                <a16:creationId xmlns:a16="http://schemas.microsoft.com/office/drawing/2014/main" id="{3F753215-1422-C089-AF53-2F071AA0A1EC}"/>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5" name="Freeform 6">
            <a:extLst>
              <a:ext uri="{FF2B5EF4-FFF2-40B4-BE49-F238E27FC236}">
                <a16:creationId xmlns:a16="http://schemas.microsoft.com/office/drawing/2014/main" id="{1C4F5FD2-A78C-3CB8-29EA-A9E450BDF9CF}"/>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6" name="Freeform 6">
            <a:extLst>
              <a:ext uri="{FF2B5EF4-FFF2-40B4-BE49-F238E27FC236}">
                <a16:creationId xmlns:a16="http://schemas.microsoft.com/office/drawing/2014/main" id="{6C15225E-FD6D-90C8-FB30-C8273FCA97F8}"/>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778231" y="1736436"/>
            <a:ext cx="10635537" cy="3468937"/>
          </a:xfrm>
        </p:spPr>
        <p:txBody>
          <a:bodyPr>
            <a:noAutofit/>
          </a:bodyPr>
          <a:lstStyle/>
          <a:p>
            <a:pPr marL="0" indent="0" algn="just">
              <a:lnSpc>
                <a:spcPct val="150000"/>
              </a:lnSpc>
              <a:buNone/>
            </a:pPr>
            <a:r>
              <a:rPr lang="en-US" altLang="en-US" sz="3000" b="1" dirty="0" err="1">
                <a:solidFill>
                  <a:schemeClr val="bg1"/>
                </a:solidFill>
                <a:effectLst>
                  <a:outerShdw blurRad="50800" dist="38100" dir="2700000" algn="tl" rotWithShape="0">
                    <a:prstClr val="black">
                      <a:alpha val="40000"/>
                    </a:prstClr>
                  </a:outerShdw>
                </a:effectLst>
              </a:rPr>
              <a:t>Có</a:t>
            </a:r>
            <a:r>
              <a:rPr lang="en-US" altLang="en-US" sz="3000" b="1" dirty="0">
                <a:solidFill>
                  <a:schemeClr val="bg1"/>
                </a:solidFill>
                <a:effectLst>
                  <a:outerShdw blurRad="50800" dist="38100" dir="2700000" algn="tl" rotWithShape="0">
                    <a:prstClr val="black">
                      <a:alpha val="40000"/>
                    </a:prstClr>
                  </a:outerShdw>
                </a:effectLst>
              </a:rPr>
              <a:t> 17 con </a:t>
            </a:r>
            <a:r>
              <a:rPr lang="en-US" altLang="en-US" sz="3000" b="1" dirty="0" err="1">
                <a:solidFill>
                  <a:schemeClr val="bg1"/>
                </a:solidFill>
                <a:effectLst>
                  <a:outerShdw blurRad="50800" dist="38100" dir="2700000" algn="tl" rotWithShape="0">
                    <a:prstClr val="black">
                      <a:alpha val="40000"/>
                    </a:prstClr>
                  </a:outerShdw>
                </a:effectLst>
              </a:rPr>
              <a:t>bò</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nếu</a:t>
            </a:r>
            <a:r>
              <a:rPr lang="en-US" altLang="en-US" sz="3000" b="1" dirty="0">
                <a:solidFill>
                  <a:schemeClr val="bg1"/>
                </a:solidFill>
                <a:effectLst>
                  <a:outerShdw blurRad="50800" dist="38100" dir="2700000" algn="tl" rotWithShape="0">
                    <a:prstClr val="black">
                      <a:alpha val="40000"/>
                    </a:prstClr>
                  </a:outerShdw>
                </a:effectLst>
              </a:rPr>
              <a:t> chia </a:t>
            </a:r>
            <a:r>
              <a:rPr lang="en-US" altLang="en-US" sz="3000" b="1" dirty="0" err="1">
                <a:solidFill>
                  <a:schemeClr val="bg1"/>
                </a:solidFill>
                <a:effectLst>
                  <a:outerShdw blurRad="50800" dist="38100" dir="2700000" algn="tl" rotWithShape="0">
                    <a:prstClr val="black">
                      <a:alpha val="40000"/>
                    </a:prstClr>
                  </a:outerShdw>
                </a:effectLst>
              </a:rPr>
              <a:t>theo</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đúng</a:t>
            </a:r>
            <a:r>
              <a:rPr lang="en-US" altLang="en-US" sz="3000" b="1" dirty="0">
                <a:solidFill>
                  <a:schemeClr val="bg1"/>
                </a:solidFill>
                <a:effectLst>
                  <a:outerShdw blurRad="50800" dist="38100" dir="2700000" algn="tl" rotWithShape="0">
                    <a:prstClr val="black">
                      <a:alpha val="40000"/>
                    </a:prstClr>
                  </a:outerShdw>
                </a:effectLst>
              </a:rPr>
              <a:t> di </a:t>
            </a:r>
            <a:r>
              <a:rPr lang="en-US" altLang="en-US" sz="3000" b="1" dirty="0" err="1">
                <a:solidFill>
                  <a:schemeClr val="bg1"/>
                </a:solidFill>
                <a:effectLst>
                  <a:outerShdw blurRad="50800" dist="38100" dir="2700000" algn="tl" rotWithShape="0">
                    <a:prstClr val="black">
                      <a:alpha val="40000"/>
                    </a:prstClr>
                  </a:outerShdw>
                </a:effectLst>
              </a:rPr>
              <a:t>chúc</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của</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cha </a:t>
            </a:r>
            <a:r>
              <a:rPr lang="en-US" altLang="en-US" sz="3000" b="1" dirty="0" err="1">
                <a:solidFill>
                  <a:schemeClr val="bg1"/>
                </a:solidFill>
                <a:effectLst>
                  <a:outerShdw blurRad="50800" dist="38100" dir="2700000" algn="tl" rotWithShape="0">
                    <a:prstClr val="black">
                      <a:alpha val="40000"/>
                    </a:prstClr>
                  </a:outerShdw>
                </a:effectLst>
              </a:rPr>
              <a:t>thì</a:t>
            </a:r>
            <a:r>
              <a:rPr lang="en-US" altLang="en-US" sz="3000" b="1" dirty="0">
                <a:solidFill>
                  <a:schemeClr val="bg1"/>
                </a:solidFill>
                <a:effectLst>
                  <a:outerShdw blurRad="50800" dist="38100" dir="2700000" algn="tl" rotWithShape="0">
                    <a:prstClr val="black">
                      <a:alpha val="40000"/>
                    </a:prstClr>
                  </a:outerShdw>
                </a:effectLst>
              </a:rPr>
              <a:t> 3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con </a:t>
            </a:r>
            <a:r>
              <a:rPr lang="en-US" altLang="en-US" sz="3000" b="1" dirty="0" err="1">
                <a:solidFill>
                  <a:schemeClr val="bg1"/>
                </a:solidFill>
                <a:effectLst>
                  <a:outerShdw blurRad="50800" dist="38100" dir="2700000" algn="tl" rotWithShape="0">
                    <a:prstClr val="black">
                      <a:alpha val="40000"/>
                    </a:prstClr>
                  </a:outerShdw>
                </a:effectLst>
              </a:rPr>
              <a:t>sẽ</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được</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phần</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như</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sau</a:t>
            </a:r>
            <a:r>
              <a:rPr lang="en-US" altLang="en-US" sz="3000" b="1" dirty="0">
                <a:solidFill>
                  <a:schemeClr val="bg1"/>
                </a:solidFill>
                <a:effectLst>
                  <a:outerShdw blurRad="50800" dist="38100" dir="2700000" algn="tl" rotWithShape="0">
                    <a:prstClr val="black">
                      <a:alpha val="40000"/>
                    </a:prstClr>
                  </a:outerShdw>
                </a:effectLst>
              </a:rPr>
              <a:t>: (1)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con </a:t>
            </a:r>
            <a:r>
              <a:rPr lang="en-US" altLang="en-US" sz="3000" b="1" dirty="0" err="1">
                <a:solidFill>
                  <a:schemeClr val="bg1"/>
                </a:solidFill>
                <a:effectLst>
                  <a:outerShdw blurRad="50800" dist="38100" dir="2700000" algn="tl" rotWithShape="0">
                    <a:prstClr val="black">
                      <a:alpha val="40000"/>
                    </a:prstClr>
                  </a:outerShdw>
                </a:effectLst>
              </a:rPr>
              <a:t>cả</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được</a:t>
            </a:r>
            <a:r>
              <a:rPr lang="en-US" altLang="en-US" sz="3000" b="1" dirty="0">
                <a:solidFill>
                  <a:schemeClr val="bg1"/>
                </a:solidFill>
                <a:effectLst>
                  <a:outerShdw blurRad="50800" dist="38100" dir="2700000" algn="tl" rotWithShape="0">
                    <a:prstClr val="black">
                      <a:alpha val="40000"/>
                    </a:prstClr>
                  </a:outerShdw>
                </a:effectLst>
              </a:rPr>
              <a:t> 1/2 </a:t>
            </a:r>
            <a:r>
              <a:rPr lang="en-US" altLang="en-US" sz="3000" b="1" dirty="0" err="1">
                <a:solidFill>
                  <a:schemeClr val="bg1"/>
                </a:solidFill>
                <a:effectLst>
                  <a:outerShdw blurRad="50800" dist="38100" dir="2700000" algn="tl" rotWithShape="0">
                    <a:prstClr val="black">
                      <a:alpha val="40000"/>
                    </a:prstClr>
                  </a:outerShdw>
                </a:effectLst>
              </a:rPr>
              <a:t>số</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bò</a:t>
            </a:r>
            <a:r>
              <a:rPr lang="en-US" altLang="en-US" sz="3000" b="1" dirty="0">
                <a:solidFill>
                  <a:schemeClr val="bg1"/>
                </a:solidFill>
                <a:effectLst>
                  <a:outerShdw blurRad="50800" dist="38100" dir="2700000" algn="tl" rotWithShape="0">
                    <a:prstClr val="black">
                      <a:alpha val="40000"/>
                    </a:prstClr>
                  </a:outerShdw>
                </a:effectLst>
              </a:rPr>
              <a:t> = 8,5 con; (2)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con </a:t>
            </a:r>
            <a:r>
              <a:rPr lang="en-US" altLang="en-US" sz="3000" b="1" dirty="0" err="1">
                <a:solidFill>
                  <a:schemeClr val="bg1"/>
                </a:solidFill>
                <a:effectLst>
                  <a:outerShdw blurRad="50800" dist="38100" dir="2700000" algn="tl" rotWithShape="0">
                    <a:prstClr val="black">
                      <a:alpha val="40000"/>
                    </a:prstClr>
                  </a:outerShdw>
                </a:effectLst>
              </a:rPr>
              <a:t>thứ</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hai</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được</a:t>
            </a:r>
            <a:r>
              <a:rPr lang="en-US" altLang="en-US" sz="3000" b="1" dirty="0">
                <a:solidFill>
                  <a:schemeClr val="bg1"/>
                </a:solidFill>
                <a:effectLst>
                  <a:outerShdw blurRad="50800" dist="38100" dir="2700000" algn="tl" rotWithShape="0">
                    <a:prstClr val="black">
                      <a:alpha val="40000"/>
                    </a:prstClr>
                  </a:outerShdw>
                </a:effectLst>
              </a:rPr>
              <a:t> 1/3 </a:t>
            </a:r>
            <a:r>
              <a:rPr lang="en-US" altLang="en-US" sz="3000" b="1" dirty="0" err="1">
                <a:solidFill>
                  <a:schemeClr val="bg1"/>
                </a:solidFill>
                <a:effectLst>
                  <a:outerShdw blurRad="50800" dist="38100" dir="2700000" algn="tl" rotWithShape="0">
                    <a:prstClr val="black">
                      <a:alpha val="40000"/>
                    </a:prstClr>
                  </a:outerShdw>
                </a:effectLst>
              </a:rPr>
              <a:t>số</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bò</a:t>
            </a:r>
            <a:r>
              <a:rPr lang="en-US" altLang="en-US" sz="3000" b="1" dirty="0">
                <a:solidFill>
                  <a:schemeClr val="bg1"/>
                </a:solidFill>
                <a:effectLst>
                  <a:outerShdw blurRad="50800" dist="38100" dir="2700000" algn="tl" rotWithShape="0">
                    <a:prstClr val="black">
                      <a:alpha val="40000"/>
                    </a:prstClr>
                  </a:outerShdw>
                </a:effectLst>
              </a:rPr>
              <a:t> = 5,66 con; (3)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con </a:t>
            </a:r>
            <a:r>
              <a:rPr lang="en-US" altLang="en-US" sz="3000" b="1" dirty="0" err="1">
                <a:solidFill>
                  <a:schemeClr val="bg1"/>
                </a:solidFill>
                <a:effectLst>
                  <a:outerShdw blurRad="50800" dist="38100" dir="2700000" algn="tl" rotWithShape="0">
                    <a:prstClr val="black">
                      <a:alpha val="40000"/>
                    </a:prstClr>
                  </a:outerShdw>
                </a:effectLst>
              </a:rPr>
              <a:t>út</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được</a:t>
            </a:r>
            <a:r>
              <a:rPr lang="en-US" altLang="en-US" sz="3000" b="1" dirty="0">
                <a:solidFill>
                  <a:schemeClr val="bg1"/>
                </a:solidFill>
                <a:effectLst>
                  <a:outerShdw blurRad="50800" dist="38100" dir="2700000" algn="tl" rotWithShape="0">
                    <a:prstClr val="black">
                      <a:alpha val="40000"/>
                    </a:prstClr>
                  </a:outerShdw>
                </a:effectLst>
              </a:rPr>
              <a:t> 1/9 </a:t>
            </a:r>
            <a:r>
              <a:rPr lang="en-US" altLang="en-US" sz="3000" b="1" dirty="0" err="1">
                <a:solidFill>
                  <a:schemeClr val="bg1"/>
                </a:solidFill>
                <a:effectLst>
                  <a:outerShdw blurRad="50800" dist="38100" dir="2700000" algn="tl" rotWithShape="0">
                    <a:prstClr val="black">
                      <a:alpha val="40000"/>
                    </a:prstClr>
                  </a:outerShdw>
                </a:effectLst>
              </a:rPr>
              <a:t>số</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bò</a:t>
            </a:r>
            <a:r>
              <a:rPr lang="en-US" altLang="en-US" sz="3000" b="1" dirty="0">
                <a:solidFill>
                  <a:schemeClr val="bg1"/>
                </a:solidFill>
                <a:effectLst>
                  <a:outerShdw blurRad="50800" dist="38100" dir="2700000" algn="tl" rotWithShape="0">
                    <a:prstClr val="black">
                      <a:alpha val="40000"/>
                    </a:prstClr>
                  </a:outerShdw>
                </a:effectLst>
              </a:rPr>
              <a:t> = 1,88 con. </a:t>
            </a:r>
            <a:r>
              <a:rPr lang="en-US" altLang="en-US" sz="3000" b="1" dirty="0" err="1">
                <a:solidFill>
                  <a:schemeClr val="bg1"/>
                </a:solidFill>
                <a:effectLst>
                  <a:outerShdw blurRad="50800" dist="38100" dir="2700000" algn="tl" rotWithShape="0">
                    <a:prstClr val="black">
                      <a:alpha val="40000"/>
                    </a:prstClr>
                  </a:outerShdw>
                </a:effectLst>
              </a:rPr>
              <a:t>Nhưng</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tổng</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của</a:t>
            </a:r>
            <a:r>
              <a:rPr lang="en-US" altLang="en-US" sz="3000" b="1" dirty="0">
                <a:solidFill>
                  <a:schemeClr val="bg1"/>
                </a:solidFill>
                <a:effectLst>
                  <a:outerShdw blurRad="50800" dist="38100" dir="2700000" algn="tl" rotWithShape="0">
                    <a:prstClr val="black">
                      <a:alpha val="40000"/>
                    </a:prstClr>
                  </a:outerShdw>
                </a:effectLst>
              </a:rPr>
              <a:t> 3 </a:t>
            </a:r>
            <a:r>
              <a:rPr lang="en-US" altLang="en-US" sz="3000" b="1" dirty="0" err="1">
                <a:solidFill>
                  <a:schemeClr val="bg1"/>
                </a:solidFill>
                <a:effectLst>
                  <a:outerShdw blurRad="50800" dist="38100" dir="2700000" algn="tl" rotWithShape="0">
                    <a:prstClr val="black">
                      <a:alpha val="40000"/>
                    </a:prstClr>
                  </a:outerShdw>
                </a:effectLst>
              </a:rPr>
              <a:t>người</a:t>
            </a:r>
            <a:r>
              <a:rPr lang="en-US" altLang="en-US" sz="3000" b="1" dirty="0">
                <a:solidFill>
                  <a:schemeClr val="bg1"/>
                </a:solidFill>
                <a:effectLst>
                  <a:outerShdw blurRad="50800" dist="38100" dir="2700000" algn="tl" rotWithShape="0">
                    <a:prstClr val="black">
                      <a:alpha val="40000"/>
                    </a:prstClr>
                  </a:outerShdw>
                </a:effectLst>
              </a:rPr>
              <a:t> con </a:t>
            </a:r>
            <a:r>
              <a:rPr lang="en-US" altLang="en-US" sz="3000" b="1" dirty="0" err="1">
                <a:solidFill>
                  <a:schemeClr val="bg1"/>
                </a:solidFill>
                <a:effectLst>
                  <a:outerShdw blurRad="50800" dist="38100" dir="2700000" algn="tl" rotWithShape="0">
                    <a:prstClr val="black">
                      <a:alpha val="40000"/>
                    </a:prstClr>
                  </a:outerShdw>
                </a:effectLst>
              </a:rPr>
              <a:t>là</a:t>
            </a:r>
            <a:r>
              <a:rPr lang="en-US" altLang="en-US" sz="3000" b="1" dirty="0">
                <a:solidFill>
                  <a:schemeClr val="bg1"/>
                </a:solidFill>
                <a:effectLst>
                  <a:outerShdw blurRad="50800" dist="38100" dir="2700000" algn="tl" rotWithShape="0">
                    <a:prstClr val="black">
                      <a:alpha val="40000"/>
                    </a:prstClr>
                  </a:outerShdw>
                </a:effectLst>
              </a:rPr>
              <a:t> 16,04 con </a:t>
            </a:r>
            <a:r>
              <a:rPr lang="en-US" altLang="en-US" sz="3000" b="1" dirty="0" err="1">
                <a:solidFill>
                  <a:schemeClr val="bg1"/>
                </a:solidFill>
                <a:effectLst>
                  <a:outerShdw blurRad="50800" dist="38100" dir="2700000" algn="tl" rotWithShape="0">
                    <a:prstClr val="black">
                      <a:alpha val="40000"/>
                    </a:prstClr>
                  </a:outerShdw>
                </a:effectLst>
              </a:rPr>
              <a:t>chứ</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không</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chemeClr val="bg1"/>
                </a:solidFill>
                <a:effectLst>
                  <a:outerShdw blurRad="50800" dist="38100" dir="2700000" algn="tl" rotWithShape="0">
                    <a:prstClr val="black">
                      <a:alpha val="40000"/>
                    </a:prstClr>
                  </a:outerShdw>
                </a:effectLst>
              </a:rPr>
              <a:t>phải</a:t>
            </a:r>
            <a:r>
              <a:rPr lang="en-US" altLang="en-US" sz="3000" b="1" dirty="0">
                <a:solidFill>
                  <a:schemeClr val="bg1"/>
                </a:solidFill>
                <a:effectLst>
                  <a:outerShdw blurRad="50800" dist="38100" dir="2700000" algn="tl" rotWithShape="0">
                    <a:prstClr val="black">
                      <a:alpha val="40000"/>
                    </a:prstClr>
                  </a:outerShdw>
                </a:effectLst>
              </a:rPr>
              <a:t> 17 con </a:t>
            </a:r>
            <a:r>
              <a:rPr lang="en-US" altLang="en-US" sz="3000" b="1" dirty="0" err="1">
                <a:solidFill>
                  <a:schemeClr val="bg1"/>
                </a:solidFill>
                <a:effectLst>
                  <a:outerShdw blurRad="50800" dist="38100" dir="2700000" algn="tl" rotWithShape="0">
                    <a:prstClr val="black">
                      <a:alpha val="40000"/>
                    </a:prstClr>
                  </a:outerShdw>
                </a:effectLst>
              </a:rPr>
              <a:t>bò</a:t>
            </a:r>
            <a:r>
              <a:rPr lang="en-US" altLang="en-US" sz="3000" b="1" dirty="0">
                <a:solidFill>
                  <a:schemeClr val="bg1"/>
                </a:solidFill>
                <a:effectLst>
                  <a:outerShdw blurRad="50800" dist="38100" dir="2700000" algn="tl" rotWithShape="0">
                    <a:prstClr val="black">
                      <a:alpha val="40000"/>
                    </a:prstClr>
                  </a:outerShdw>
                </a:effectLst>
              </a:rPr>
              <a:t>. </a:t>
            </a:r>
            <a:r>
              <a:rPr lang="en-US" altLang="en-US" sz="3000" b="1" dirty="0" err="1">
                <a:solidFill>
                  <a:srgbClr val="FFFF00"/>
                </a:solidFill>
                <a:effectLst>
                  <a:outerShdw blurRad="50800" dist="38100" dir="2700000" algn="tl" rotWithShape="0">
                    <a:prstClr val="black">
                      <a:alpha val="40000"/>
                    </a:prstClr>
                  </a:outerShdw>
                </a:effectLst>
              </a:rPr>
              <a:t>Vậy</a:t>
            </a:r>
            <a:r>
              <a:rPr lang="en-US" altLang="en-US" sz="3000" b="1" dirty="0">
                <a:solidFill>
                  <a:srgbClr val="FFFF00"/>
                </a:solidFill>
                <a:effectLst>
                  <a:outerShdw blurRad="50800" dist="38100" dir="2700000" algn="tl" rotWithShape="0">
                    <a:prstClr val="black">
                      <a:alpha val="40000"/>
                    </a:prstClr>
                  </a:outerShdw>
                </a:effectLst>
              </a:rPr>
              <a:t> </a:t>
            </a:r>
            <a:r>
              <a:rPr lang="en-US" altLang="en-US" sz="3000" b="1" dirty="0" err="1">
                <a:solidFill>
                  <a:srgbClr val="FFFF00"/>
                </a:solidFill>
                <a:effectLst>
                  <a:outerShdw blurRad="50800" dist="38100" dir="2700000" algn="tl" rotWithShape="0">
                    <a:prstClr val="black">
                      <a:alpha val="40000"/>
                    </a:prstClr>
                  </a:outerShdw>
                </a:effectLst>
              </a:rPr>
              <a:t>làm</a:t>
            </a:r>
            <a:r>
              <a:rPr lang="en-US" altLang="en-US" sz="3000" b="1" dirty="0">
                <a:solidFill>
                  <a:srgbClr val="FFFF00"/>
                </a:solidFill>
                <a:effectLst>
                  <a:outerShdw blurRad="50800" dist="38100" dir="2700000" algn="tl" rotWithShape="0">
                    <a:prstClr val="black">
                      <a:alpha val="40000"/>
                    </a:prstClr>
                  </a:outerShdw>
                </a:effectLst>
              </a:rPr>
              <a:t> </a:t>
            </a:r>
            <a:r>
              <a:rPr lang="en-US" altLang="en-US" sz="3000" b="1" dirty="0" err="1">
                <a:solidFill>
                  <a:srgbClr val="FFFF00"/>
                </a:solidFill>
                <a:effectLst>
                  <a:outerShdw blurRad="50800" dist="38100" dir="2700000" algn="tl" rotWithShape="0">
                    <a:prstClr val="black">
                      <a:alpha val="40000"/>
                    </a:prstClr>
                  </a:outerShdw>
                </a:effectLst>
              </a:rPr>
              <a:t>thế</a:t>
            </a:r>
            <a:r>
              <a:rPr lang="en-US" altLang="en-US" sz="3000" b="1" dirty="0">
                <a:solidFill>
                  <a:srgbClr val="FFFF00"/>
                </a:solidFill>
                <a:effectLst>
                  <a:outerShdw blurRad="50800" dist="38100" dir="2700000" algn="tl" rotWithShape="0">
                    <a:prstClr val="black">
                      <a:alpha val="40000"/>
                    </a:prstClr>
                  </a:outerShdw>
                </a:effectLst>
              </a:rPr>
              <a:t> </a:t>
            </a:r>
            <a:r>
              <a:rPr lang="en-US" altLang="en-US" sz="3000" b="1" dirty="0" err="1">
                <a:solidFill>
                  <a:srgbClr val="FFFF00"/>
                </a:solidFill>
                <a:effectLst>
                  <a:outerShdw blurRad="50800" dist="38100" dir="2700000" algn="tl" rotWithShape="0">
                    <a:prstClr val="black">
                      <a:alpha val="40000"/>
                    </a:prstClr>
                  </a:outerShdw>
                </a:effectLst>
              </a:rPr>
              <a:t>nào</a:t>
            </a:r>
            <a:r>
              <a:rPr lang="en-US" altLang="en-US" sz="3000" b="1" dirty="0">
                <a:solidFill>
                  <a:srgbClr val="FFFF00"/>
                </a:solidFill>
                <a:effectLst>
                  <a:outerShdw blurRad="50800" dist="38100" dir="2700000" algn="tl" rotWithShape="0">
                    <a:prstClr val="black">
                      <a:alpha val="40000"/>
                    </a:prstClr>
                  </a:outerShdw>
                </a:effectLst>
              </a:rPr>
              <a:t>?</a:t>
            </a:r>
          </a:p>
        </p:txBody>
      </p:sp>
      <p:sp>
        <p:nvSpPr>
          <p:cNvPr id="10" name="TextBox 9">
            <a:extLst>
              <a:ext uri="{FF2B5EF4-FFF2-40B4-BE49-F238E27FC236}">
                <a16:creationId xmlns:a16="http://schemas.microsoft.com/office/drawing/2014/main" id="{788233F6-3753-1B9C-8582-3D79A90DBADB}"/>
              </a:ext>
            </a:extLst>
          </p:cNvPr>
          <p:cNvSpPr txBox="1"/>
          <p:nvPr/>
        </p:nvSpPr>
        <p:spPr>
          <a:xfrm>
            <a:off x="2854513" y="606608"/>
            <a:ext cx="621520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PHƯƠNG ÁN HOÀ GIẢI</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med">
    <p:pull/>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ED88F9-A90E-613F-F082-C7E701A47C08}"/>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6" name="Freeform 6">
            <a:extLst>
              <a:ext uri="{FF2B5EF4-FFF2-40B4-BE49-F238E27FC236}">
                <a16:creationId xmlns:a16="http://schemas.microsoft.com/office/drawing/2014/main" id="{4BF7570F-686E-8F8A-E6B8-997AB534F485}"/>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25" name="Rectangle: Rounded Corners 24">
            <a:extLst>
              <a:ext uri="{FF2B5EF4-FFF2-40B4-BE49-F238E27FC236}">
                <a16:creationId xmlns:a16="http://schemas.microsoft.com/office/drawing/2014/main" id="{D6A4F738-E95F-2A64-43E1-71D39E876CD8}"/>
              </a:ext>
            </a:extLst>
          </p:cNvPr>
          <p:cNvSpPr/>
          <p:nvPr/>
        </p:nvSpPr>
        <p:spPr>
          <a:xfrm>
            <a:off x="1317317" y="4244392"/>
            <a:ext cx="9119774" cy="803490"/>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Freeform 6">
            <a:extLst>
              <a:ext uri="{FF2B5EF4-FFF2-40B4-BE49-F238E27FC236}">
                <a16:creationId xmlns:a16="http://schemas.microsoft.com/office/drawing/2014/main" id="{7D6D30D4-48D7-1BF2-FE93-527048B81199}"/>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26" name="Rectangle: Rounded Corners 25">
            <a:extLst>
              <a:ext uri="{FF2B5EF4-FFF2-40B4-BE49-F238E27FC236}">
                <a16:creationId xmlns:a16="http://schemas.microsoft.com/office/drawing/2014/main" id="{110C7571-4F6E-1E78-1C02-A2F1F178B3ED}"/>
              </a:ext>
            </a:extLst>
          </p:cNvPr>
          <p:cNvSpPr/>
          <p:nvPr/>
        </p:nvSpPr>
        <p:spPr>
          <a:xfrm>
            <a:off x="1317317" y="5284656"/>
            <a:ext cx="9119774" cy="803490"/>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97C821B9-8478-BA5D-A9D1-0C74C28ECE26}"/>
              </a:ext>
            </a:extLst>
          </p:cNvPr>
          <p:cNvSpPr/>
          <p:nvPr/>
        </p:nvSpPr>
        <p:spPr>
          <a:xfrm>
            <a:off x="1317317" y="3248830"/>
            <a:ext cx="9119774" cy="80349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8" name="Freeform 6">
            <a:extLst>
              <a:ext uri="{FF2B5EF4-FFF2-40B4-BE49-F238E27FC236}">
                <a16:creationId xmlns:a16="http://schemas.microsoft.com/office/drawing/2014/main" id="{EF740618-8315-F631-FB65-E634705423F6}"/>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819751" y="850657"/>
            <a:ext cx="10893252" cy="2152478"/>
          </a:xfrm>
        </p:spPr>
        <p:txBody>
          <a:bodyPr>
            <a:noAutofit/>
          </a:bodyPr>
          <a:lstStyle/>
          <a:p>
            <a:pPr marL="0" indent="0" algn="just">
              <a:lnSpc>
                <a:spcPct val="150000"/>
              </a:lnSpc>
              <a:buNone/>
            </a:pP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Nếu</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chia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theo</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di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chúc</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của</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người</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cha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thì</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còn</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dư</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gần</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1 con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bò</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Người</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hòa</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giải</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viên</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có</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sáng</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kiến</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thêm</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1 con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bò</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còn</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dư</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ra</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để</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đưa</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vào</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chia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thành</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18 con.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Kết</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quả</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chia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như</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r>
              <a:rPr lang="en-US" altLang="en-US" sz="3000" b="1" dirty="0" err="1">
                <a:solidFill>
                  <a:schemeClr val="bg1"/>
                </a:solidFill>
                <a:effectLst>
                  <a:outerShdw blurRad="50800" dist="38100" dir="2700000" algn="tl" rotWithShape="0">
                    <a:prstClr val="black">
                      <a:alpha val="40000"/>
                    </a:prstClr>
                  </a:outerShdw>
                </a:effectLst>
                <a:cs typeface="Times New Roman" panose="02020603050405020304" pitchFamily="18" charset="0"/>
              </a:rPr>
              <a:t>sau</a:t>
            </a:r>
            <a:r>
              <a:rPr lang="en-US" altLang="en-US" sz="3000" b="1" dirty="0">
                <a:solidFill>
                  <a:schemeClr val="bg1"/>
                </a:solidFill>
                <a:effectLst>
                  <a:outerShdw blurRad="50800" dist="38100" dir="2700000" algn="tl" rotWithShape="0">
                    <a:prstClr val="black">
                      <a:alpha val="40000"/>
                    </a:prstClr>
                  </a:outerShdw>
                </a:effectLst>
                <a:cs typeface="Times New Roman" panose="02020603050405020304" pitchFamily="18" charset="0"/>
              </a:rPr>
              <a:t>: </a:t>
            </a:r>
          </a:p>
        </p:txBody>
      </p:sp>
      <p:sp>
        <p:nvSpPr>
          <p:cNvPr id="12" name="TextBox 11">
            <a:extLst>
              <a:ext uri="{FF2B5EF4-FFF2-40B4-BE49-F238E27FC236}">
                <a16:creationId xmlns:a16="http://schemas.microsoft.com/office/drawing/2014/main" id="{244301D6-6F35-C13E-D576-1DE2CB0730AF}"/>
              </a:ext>
            </a:extLst>
          </p:cNvPr>
          <p:cNvSpPr txBox="1"/>
          <p:nvPr/>
        </p:nvSpPr>
        <p:spPr>
          <a:xfrm>
            <a:off x="1435741" y="3129547"/>
            <a:ext cx="9320515" cy="816762"/>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lang="en-US" altLang="en-US" sz="3500" b="1" dirty="0">
                <a:solidFill>
                  <a:prstClr val="white"/>
                </a:solidFill>
                <a:cs typeface="Times New Roman" panose="02020603050405020304" pitchFamily="18" charset="0"/>
              </a:rPr>
              <a:t>(1)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Người</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con c</a:t>
            </a:r>
            <a:r>
              <a:rPr lang="en-US" altLang="en-US" sz="3500" b="1" dirty="0">
                <a:solidFill>
                  <a:prstClr val="white"/>
                </a:solidFill>
                <a:cs typeface="Times New Roman" panose="02020603050405020304" pitchFamily="18" charset="0"/>
              </a:rPr>
              <a:t>ả</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được</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1/2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số</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bò</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 9 con; </a:t>
            </a:r>
          </a:p>
        </p:txBody>
      </p:sp>
      <p:sp>
        <p:nvSpPr>
          <p:cNvPr id="18" name="TextBox 17">
            <a:extLst>
              <a:ext uri="{FF2B5EF4-FFF2-40B4-BE49-F238E27FC236}">
                <a16:creationId xmlns:a16="http://schemas.microsoft.com/office/drawing/2014/main" id="{E2FFFC74-0512-518C-E97B-2B8DDC6F0EB3}"/>
              </a:ext>
            </a:extLst>
          </p:cNvPr>
          <p:cNvSpPr txBox="1"/>
          <p:nvPr/>
        </p:nvSpPr>
        <p:spPr>
          <a:xfrm>
            <a:off x="1435741" y="4106428"/>
            <a:ext cx="9476715" cy="816762"/>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lang="en-US" altLang="en-US" sz="3500" b="1" dirty="0">
                <a:solidFill>
                  <a:prstClr val="white"/>
                </a:solidFill>
                <a:cs typeface="Times New Roman" panose="02020603050405020304" pitchFamily="18" charset="0"/>
              </a:rPr>
              <a:t>(2)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Người</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con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thứ</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hai</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được</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1/3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số</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bò</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 6 con; </a:t>
            </a:r>
          </a:p>
        </p:txBody>
      </p:sp>
      <p:sp>
        <p:nvSpPr>
          <p:cNvPr id="22" name="TextBox 21">
            <a:extLst>
              <a:ext uri="{FF2B5EF4-FFF2-40B4-BE49-F238E27FC236}">
                <a16:creationId xmlns:a16="http://schemas.microsoft.com/office/drawing/2014/main" id="{050CF517-C873-AB1C-0C5F-18904943AB03}"/>
              </a:ext>
            </a:extLst>
          </p:cNvPr>
          <p:cNvSpPr txBox="1"/>
          <p:nvPr/>
        </p:nvSpPr>
        <p:spPr>
          <a:xfrm>
            <a:off x="1435741" y="5167164"/>
            <a:ext cx="9081655" cy="816762"/>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(3)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Người</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con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út</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được</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1/9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số</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a:t>
            </a:r>
            <a:r>
              <a:rPr kumimoji="0" lang="en-US" altLang="en-US" sz="3500" b="1" i="0" u="none" strike="noStrike" kern="1200" cap="none" spc="0" normalizeH="0" baseline="0" noProof="0" dirty="0" err="1">
                <a:ln>
                  <a:noFill/>
                </a:ln>
                <a:solidFill>
                  <a:prstClr val="white"/>
                </a:solidFill>
                <a:effectLst/>
                <a:uLnTx/>
                <a:uFillTx/>
                <a:ea typeface="+mn-ea"/>
                <a:cs typeface="Times New Roman" panose="02020603050405020304" pitchFamily="18" charset="0"/>
              </a:rPr>
              <a:t>bò</a:t>
            </a:r>
            <a:r>
              <a:rPr kumimoji="0" lang="en-US" altLang="en-US" sz="3500" b="1" i="0" u="none" strike="noStrike" kern="1200" cap="none" spc="0" normalizeH="0" baseline="0" noProof="0" dirty="0">
                <a:ln>
                  <a:noFill/>
                </a:ln>
                <a:solidFill>
                  <a:prstClr val="white"/>
                </a:solidFill>
                <a:effectLst/>
                <a:uLnTx/>
                <a:uFillTx/>
                <a:ea typeface="+mn-ea"/>
                <a:cs typeface="Times New Roman" panose="02020603050405020304" pitchFamily="18" charset="0"/>
              </a:rPr>
              <a:t> = 2 con. </a:t>
            </a:r>
          </a:p>
        </p:txBody>
      </p:sp>
      <p:sp>
        <p:nvSpPr>
          <p:cNvPr id="30" name="TextBox 29">
            <a:extLst>
              <a:ext uri="{FF2B5EF4-FFF2-40B4-BE49-F238E27FC236}">
                <a16:creationId xmlns:a16="http://schemas.microsoft.com/office/drawing/2014/main" id="{88510B32-B988-8011-0B0E-524CB67702F9}"/>
              </a:ext>
            </a:extLst>
          </p:cNvPr>
          <p:cNvSpPr txBox="1"/>
          <p:nvPr/>
        </p:nvSpPr>
        <p:spPr>
          <a:xfrm>
            <a:off x="2868532" y="344998"/>
            <a:ext cx="62160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PHƯƠNG ÁN HOÀ GIẢI</a:t>
            </a:r>
            <a:endParaRPr kumimoji="0" lang="vi-VN"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randomBar dir="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E63C9D-D71E-66DE-58D5-A1E4AD31517C}"/>
              </a:ext>
            </a:extLst>
          </p:cNvPr>
          <p:cNvPicPr>
            <a:picLocks noChangeAspect="1"/>
          </p:cNvPicPr>
          <p:nvPr/>
        </p:nvPicPr>
        <p:blipFill>
          <a:blip r:embed="rId2"/>
          <a:srcRect r="36202"/>
          <a:stretch>
            <a:fillRect/>
          </a:stretch>
        </p:blipFill>
        <p:spPr>
          <a:xfrm flipH="1">
            <a:off x="0" y="0"/>
            <a:ext cx="12191998" cy="6858000"/>
          </a:xfrm>
          <a:prstGeom prst="rect">
            <a:avLst/>
          </a:prstGeom>
        </p:spPr>
      </p:pic>
      <p:sp>
        <p:nvSpPr>
          <p:cNvPr id="5" name="Freeform 6">
            <a:extLst>
              <a:ext uri="{FF2B5EF4-FFF2-40B4-BE49-F238E27FC236}">
                <a16:creationId xmlns:a16="http://schemas.microsoft.com/office/drawing/2014/main" id="{3A0E9D3E-EEB9-57D0-5DDB-AA9DCF9552CE}"/>
              </a:ext>
            </a:extLst>
          </p:cNvPr>
          <p:cNvSpPr/>
          <p:nvPr/>
        </p:nvSpPr>
        <p:spPr>
          <a:xfrm flipH="1">
            <a:off x="10248898" y="5002145"/>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a:extLst>
              <a:ext uri="{FF2B5EF4-FFF2-40B4-BE49-F238E27FC236}">
                <a16:creationId xmlns:a16="http://schemas.microsoft.com/office/drawing/2014/main" id="{930195E2-3624-FC57-6F2C-E4B11C3F3DC5}"/>
              </a:ext>
            </a:extLst>
          </p:cNvPr>
          <p:cNvSpPr/>
          <p:nvPr/>
        </p:nvSpPr>
        <p:spPr>
          <a:xfrm>
            <a:off x="0" y="0"/>
            <a:ext cx="932873" cy="868218"/>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4"/>
            <a:stretch>
              <a:fillRect/>
            </a:stretch>
          </a:blipFill>
        </p:spPr>
        <p:txBody>
          <a:bodyPr/>
          <a:lstStyle/>
          <a:p>
            <a:endParaRPr lang="en-US" sz="1200"/>
          </a:p>
        </p:txBody>
      </p:sp>
      <p:sp>
        <p:nvSpPr>
          <p:cNvPr id="7" name="Freeform 6">
            <a:extLst>
              <a:ext uri="{FF2B5EF4-FFF2-40B4-BE49-F238E27FC236}">
                <a16:creationId xmlns:a16="http://schemas.microsoft.com/office/drawing/2014/main" id="{5ED60481-7E61-320B-AD3B-EAC165FEECBA}"/>
              </a:ext>
            </a:extLst>
          </p:cNvPr>
          <p:cNvSpPr/>
          <p:nvPr/>
        </p:nvSpPr>
        <p:spPr>
          <a:xfrm>
            <a:off x="-118424" y="5029200"/>
            <a:ext cx="2061524" cy="1882909"/>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3" name="Content Placeholder 2"/>
          <p:cNvSpPr>
            <a:spLocks noGrp="1"/>
          </p:cNvSpPr>
          <p:nvPr>
            <p:ph sz="quarter" idx="10"/>
          </p:nvPr>
        </p:nvSpPr>
        <p:spPr>
          <a:xfrm>
            <a:off x="1289512" y="1676852"/>
            <a:ext cx="9877251" cy="3613958"/>
          </a:xfrm>
        </p:spPr>
        <p:txBody>
          <a:bodyPr>
            <a:noAutofit/>
          </a:bodyPr>
          <a:lstStyle/>
          <a:p>
            <a:pPr marL="0" indent="0" algn="just">
              <a:lnSpc>
                <a:spcPct val="150000"/>
              </a:lnSpc>
              <a:buNone/>
            </a:pPr>
            <a:r>
              <a:rPr lang="en-US" altLang="en-US" sz="3600" b="1" dirty="0" err="1">
                <a:solidFill>
                  <a:schemeClr val="bg1"/>
                </a:solidFill>
                <a:effectLst>
                  <a:outerShdw blurRad="50800" dist="38100" dir="2700000" algn="tl" rotWithShape="0">
                    <a:prstClr val="black">
                      <a:alpha val="40000"/>
                    </a:prstClr>
                  </a:outerShdw>
                </a:effectLst>
              </a:rPr>
              <a:t>Và</a:t>
            </a:r>
            <a:r>
              <a:rPr lang="en-US" altLang="en-US" sz="3600" b="1" dirty="0">
                <a:solidFill>
                  <a:schemeClr val="bg1"/>
                </a:solidFill>
                <a:effectLst>
                  <a:outerShdw blurRad="50800" dist="38100" dir="2700000" algn="tl" rotWithShape="0">
                    <a:prstClr val="black">
                      <a:alpha val="40000"/>
                    </a:prstClr>
                  </a:outerShdw>
                </a:effectLst>
              </a:rPr>
              <a:t> </a:t>
            </a:r>
            <a:r>
              <a:rPr lang="en-US" altLang="en-US" sz="3600" b="1" dirty="0" err="1">
                <a:solidFill>
                  <a:schemeClr val="bg1"/>
                </a:solidFill>
                <a:effectLst>
                  <a:outerShdw blurRad="50800" dist="38100" dir="2700000" algn="tl" rotWithShape="0">
                    <a:prstClr val="black">
                      <a:alpha val="40000"/>
                    </a:prstClr>
                  </a:outerShdw>
                </a:effectLst>
              </a:rPr>
              <a:t>tổng</a:t>
            </a:r>
            <a:r>
              <a:rPr lang="en-US" altLang="en-US" sz="3600" b="1" dirty="0">
                <a:solidFill>
                  <a:schemeClr val="bg1"/>
                </a:solidFill>
                <a:effectLst>
                  <a:outerShdw blurRad="50800" dist="38100" dir="2700000" algn="tl" rotWithShape="0">
                    <a:prstClr val="black">
                      <a:alpha val="40000"/>
                    </a:prstClr>
                  </a:outerShdw>
                </a:effectLst>
              </a:rPr>
              <a:t> </a:t>
            </a:r>
            <a:r>
              <a:rPr lang="en-US" altLang="en-US" sz="3600" b="1" dirty="0" err="1">
                <a:solidFill>
                  <a:schemeClr val="bg1"/>
                </a:solidFill>
                <a:effectLst>
                  <a:outerShdw blurRad="50800" dist="38100" dir="2700000" algn="tl" rotWithShape="0">
                    <a:prstClr val="black">
                      <a:alpha val="40000"/>
                    </a:prstClr>
                  </a:outerShdw>
                </a:effectLst>
              </a:rPr>
              <a:t>của</a:t>
            </a:r>
            <a:r>
              <a:rPr lang="en-US" altLang="en-US" sz="3600" b="1" dirty="0">
                <a:solidFill>
                  <a:schemeClr val="bg1"/>
                </a:solidFill>
                <a:effectLst>
                  <a:outerShdw blurRad="50800" dist="38100" dir="2700000" algn="tl" rotWithShape="0">
                    <a:prstClr val="black">
                      <a:alpha val="40000"/>
                    </a:prstClr>
                  </a:outerShdw>
                </a:effectLst>
              </a:rPr>
              <a:t> 3 </a:t>
            </a:r>
            <a:r>
              <a:rPr lang="en-US" altLang="en-US" sz="3600" b="1" dirty="0" err="1">
                <a:solidFill>
                  <a:schemeClr val="bg1"/>
                </a:solidFill>
                <a:effectLst>
                  <a:outerShdw blurRad="50800" dist="38100" dir="2700000" algn="tl" rotWithShape="0">
                    <a:prstClr val="black">
                      <a:alpha val="40000"/>
                    </a:prstClr>
                  </a:outerShdw>
                </a:effectLst>
              </a:rPr>
              <a:t>người</a:t>
            </a:r>
            <a:r>
              <a:rPr lang="en-US" altLang="en-US" sz="3600" b="1" dirty="0">
                <a:solidFill>
                  <a:schemeClr val="bg1"/>
                </a:solidFill>
                <a:effectLst>
                  <a:outerShdw blurRad="50800" dist="38100" dir="2700000" algn="tl" rotWithShape="0">
                    <a:prstClr val="black">
                      <a:alpha val="40000"/>
                    </a:prstClr>
                  </a:outerShdw>
                </a:effectLst>
              </a:rPr>
              <a:t> con </a:t>
            </a:r>
            <a:r>
              <a:rPr lang="en-US" altLang="en-US" sz="3600" b="1" dirty="0" err="1">
                <a:solidFill>
                  <a:schemeClr val="bg1"/>
                </a:solidFill>
                <a:effectLst>
                  <a:outerShdw blurRad="50800" dist="38100" dir="2700000" algn="tl" rotWithShape="0">
                    <a:prstClr val="black">
                      <a:alpha val="40000"/>
                    </a:prstClr>
                  </a:outerShdw>
                </a:effectLst>
              </a:rPr>
              <a:t>được</a:t>
            </a:r>
            <a:r>
              <a:rPr lang="en-US" altLang="en-US" sz="3600" b="1" dirty="0">
                <a:solidFill>
                  <a:schemeClr val="bg1"/>
                </a:solidFill>
                <a:effectLst>
                  <a:outerShdw blurRad="50800" dist="38100" dir="2700000" algn="tl" rotWithShape="0">
                    <a:prstClr val="black">
                      <a:alpha val="40000"/>
                    </a:prstClr>
                  </a:outerShdw>
                </a:effectLst>
              </a:rPr>
              <a:t> chia </a:t>
            </a:r>
            <a:r>
              <a:rPr lang="en-US" altLang="en-US" sz="3600" b="1" dirty="0" err="1">
                <a:solidFill>
                  <a:schemeClr val="bg1"/>
                </a:solidFill>
                <a:effectLst>
                  <a:outerShdw blurRad="50800" dist="38100" dir="2700000" algn="tl" rotWithShape="0">
                    <a:prstClr val="black">
                      <a:alpha val="40000"/>
                    </a:prstClr>
                  </a:outerShdw>
                </a:effectLst>
              </a:rPr>
              <a:t>là</a:t>
            </a:r>
            <a:r>
              <a:rPr lang="en-US" altLang="en-US" sz="3600" b="1" dirty="0">
                <a:solidFill>
                  <a:schemeClr val="bg1"/>
                </a:solidFill>
                <a:effectLst>
                  <a:outerShdw blurRad="50800" dist="38100" dir="2700000" algn="tl" rotWithShape="0">
                    <a:prstClr val="black">
                      <a:alpha val="40000"/>
                    </a:prstClr>
                  </a:outerShdw>
                </a:effectLst>
              </a:rPr>
              <a:t> 17 con </a:t>
            </a:r>
            <a:r>
              <a:rPr lang="en-US" altLang="en-US" sz="3600" b="1" dirty="0" err="1">
                <a:solidFill>
                  <a:schemeClr val="bg1"/>
                </a:solidFill>
                <a:effectLst>
                  <a:outerShdw blurRad="50800" dist="38100" dir="2700000" algn="tl" rotWithShape="0">
                    <a:prstClr val="black">
                      <a:alpha val="40000"/>
                    </a:prstClr>
                  </a:outerShdw>
                </a:effectLst>
              </a:rPr>
              <a:t>bò</a:t>
            </a:r>
            <a:r>
              <a:rPr lang="en-US" altLang="en-US" sz="3600" b="1" dirty="0">
                <a:solidFill>
                  <a:schemeClr val="bg1"/>
                </a:solidFill>
                <a:effectLst>
                  <a:outerShdw blurRad="50800" dist="38100" dir="2700000" algn="tl" rotWithShape="0">
                    <a:prstClr val="black">
                      <a:alpha val="40000"/>
                    </a:prstClr>
                  </a:outerShdw>
                </a:effectLst>
              </a:rPr>
              <a:t> </a:t>
            </a:r>
          </a:p>
          <a:p>
            <a:pPr marL="571500" indent="-571500" algn="just">
              <a:lnSpc>
                <a:spcPct val="150000"/>
              </a:lnSpc>
              <a:buFont typeface="Symbol" panose="05050102010706020507" pitchFamily="18" charset="2"/>
              <a:buChar char="Þ"/>
            </a:pPr>
            <a:r>
              <a:rPr lang="en-US" altLang="en-US" sz="3600" b="1" dirty="0">
                <a:solidFill>
                  <a:srgbClr val="99FF66"/>
                </a:solidFill>
                <a:effectLst>
                  <a:outerShdw blurRad="50800" dist="38100" dir="2700000" algn="tl" rotWithShape="0">
                    <a:prstClr val="black">
                      <a:alpha val="40000"/>
                    </a:prstClr>
                  </a:outerShdw>
                </a:effectLst>
              </a:rPr>
              <a:t>Chia </a:t>
            </a:r>
            <a:r>
              <a:rPr lang="en-US" altLang="en-US" sz="3600" b="1" dirty="0" err="1">
                <a:solidFill>
                  <a:srgbClr val="99FF66"/>
                </a:solidFill>
                <a:effectLst>
                  <a:outerShdw blurRad="50800" dist="38100" dir="2700000" algn="tl" rotWithShape="0">
                    <a:prstClr val="black">
                      <a:alpha val="40000"/>
                    </a:prstClr>
                  </a:outerShdw>
                </a:effectLst>
              </a:rPr>
              <a:t>theo</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cách</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của</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hòa</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giải</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viên</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tất</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cả</a:t>
            </a:r>
            <a:r>
              <a:rPr lang="en-US" altLang="en-US" sz="3600" b="1" dirty="0">
                <a:solidFill>
                  <a:srgbClr val="99FF66"/>
                </a:solidFill>
                <a:effectLst>
                  <a:outerShdw blurRad="50800" dist="38100" dir="2700000" algn="tl" rotWithShape="0">
                    <a:prstClr val="black">
                      <a:alpha val="40000"/>
                    </a:prstClr>
                  </a:outerShdw>
                </a:effectLst>
              </a:rPr>
              <a:t> 3 </a:t>
            </a:r>
            <a:r>
              <a:rPr lang="en-US" altLang="en-US" sz="3600" b="1" dirty="0" err="1">
                <a:solidFill>
                  <a:srgbClr val="99FF66"/>
                </a:solidFill>
                <a:effectLst>
                  <a:outerShdw blurRad="50800" dist="38100" dir="2700000" algn="tl" rotWithShape="0">
                    <a:prstClr val="black">
                      <a:alpha val="40000"/>
                    </a:prstClr>
                  </a:outerShdw>
                </a:effectLst>
              </a:rPr>
              <a:t>người</a:t>
            </a:r>
            <a:r>
              <a:rPr lang="en-US" altLang="en-US" sz="3600" b="1" dirty="0">
                <a:solidFill>
                  <a:srgbClr val="99FF66"/>
                </a:solidFill>
                <a:effectLst>
                  <a:outerShdw blurRad="50800" dist="38100" dir="2700000" algn="tl" rotWithShape="0">
                    <a:prstClr val="black">
                      <a:alpha val="40000"/>
                    </a:prstClr>
                  </a:outerShdw>
                </a:effectLst>
              </a:rPr>
              <a:t> con </a:t>
            </a:r>
            <a:r>
              <a:rPr lang="en-US" altLang="en-US" sz="3600" b="1" dirty="0" err="1">
                <a:solidFill>
                  <a:srgbClr val="99FF66"/>
                </a:solidFill>
                <a:effectLst>
                  <a:outerShdw blurRad="50800" dist="38100" dir="2700000" algn="tl" rotWithShape="0">
                    <a:prstClr val="black">
                      <a:alpha val="40000"/>
                    </a:prstClr>
                  </a:outerShdw>
                </a:effectLst>
              </a:rPr>
              <a:t>đều</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được</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lợi</a:t>
            </a:r>
            <a:r>
              <a:rPr lang="en-US" altLang="en-US" sz="3600" b="1" dirty="0">
                <a:solidFill>
                  <a:srgbClr val="99FF66"/>
                </a:solidFill>
                <a:effectLst>
                  <a:outerShdw blurRad="50800" dist="38100" dir="2700000" algn="tl" rotWithShape="0">
                    <a:prstClr val="black">
                      <a:alpha val="40000"/>
                    </a:prstClr>
                  </a:outerShdw>
                </a:effectLst>
              </a:rPr>
              <a:t> </a:t>
            </a:r>
          </a:p>
          <a:p>
            <a:pPr marL="571500" indent="-571500" algn="just">
              <a:lnSpc>
                <a:spcPct val="150000"/>
              </a:lnSpc>
              <a:buFont typeface="Symbol" panose="05050102010706020507" pitchFamily="18" charset="2"/>
              <a:buChar char="Þ"/>
            </a:pPr>
            <a:r>
              <a:rPr lang="en-US" altLang="en-US" sz="3600" b="1" dirty="0" err="1">
                <a:solidFill>
                  <a:srgbClr val="99FF66"/>
                </a:solidFill>
                <a:effectLst>
                  <a:outerShdw blurRad="50800" dist="38100" dir="2700000" algn="tl" rotWithShape="0">
                    <a:prstClr val="black">
                      <a:alpha val="40000"/>
                    </a:prstClr>
                  </a:outerShdw>
                </a:effectLst>
              </a:rPr>
              <a:t>Cả</a:t>
            </a:r>
            <a:r>
              <a:rPr lang="en-US" altLang="en-US" sz="3600" b="1" dirty="0">
                <a:solidFill>
                  <a:srgbClr val="99FF66"/>
                </a:solidFill>
                <a:effectLst>
                  <a:outerShdw blurRad="50800" dist="38100" dir="2700000" algn="tl" rotWithShape="0">
                    <a:prstClr val="black">
                      <a:alpha val="40000"/>
                    </a:prstClr>
                  </a:outerShdw>
                </a:effectLst>
              </a:rPr>
              <a:t> 3 </a:t>
            </a:r>
            <a:r>
              <a:rPr lang="en-US" altLang="en-US" sz="3600" b="1" dirty="0" err="1">
                <a:solidFill>
                  <a:srgbClr val="99FF66"/>
                </a:solidFill>
                <a:effectLst>
                  <a:outerShdw blurRad="50800" dist="38100" dir="2700000" algn="tl" rotWithShape="0">
                    <a:prstClr val="black">
                      <a:alpha val="40000"/>
                    </a:prstClr>
                  </a:outerShdw>
                </a:effectLst>
              </a:rPr>
              <a:t>người</a:t>
            </a:r>
            <a:r>
              <a:rPr lang="en-US" altLang="en-US" sz="3600" b="1" dirty="0">
                <a:solidFill>
                  <a:srgbClr val="99FF66"/>
                </a:solidFill>
                <a:effectLst>
                  <a:outerShdw blurRad="50800" dist="38100" dir="2700000" algn="tl" rotWithShape="0">
                    <a:prstClr val="black">
                      <a:alpha val="40000"/>
                    </a:prstClr>
                  </a:outerShdw>
                </a:effectLst>
              </a:rPr>
              <a:t> con </a:t>
            </a:r>
            <a:r>
              <a:rPr lang="en-US" altLang="en-US" sz="3600" b="1" dirty="0" err="1">
                <a:solidFill>
                  <a:srgbClr val="99FF66"/>
                </a:solidFill>
                <a:effectLst>
                  <a:outerShdw blurRad="50800" dist="38100" dir="2700000" algn="tl" rotWithShape="0">
                    <a:prstClr val="black">
                      <a:alpha val="40000"/>
                    </a:prstClr>
                  </a:outerShdw>
                </a:effectLst>
              </a:rPr>
              <a:t>của</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ông</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nông</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dân</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chăn</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bò</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đều</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cảm</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ơn</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hòa</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giải</a:t>
            </a:r>
            <a:r>
              <a:rPr lang="en-US" altLang="en-US" sz="3600" b="1" dirty="0">
                <a:solidFill>
                  <a:srgbClr val="99FF66"/>
                </a:solidFill>
                <a:effectLst>
                  <a:outerShdw blurRad="50800" dist="38100" dir="2700000" algn="tl" rotWithShape="0">
                    <a:prstClr val="black">
                      <a:alpha val="40000"/>
                    </a:prstClr>
                  </a:outerShdw>
                </a:effectLst>
              </a:rPr>
              <a:t> </a:t>
            </a:r>
            <a:r>
              <a:rPr lang="en-US" altLang="en-US" sz="3600" b="1" dirty="0" err="1">
                <a:solidFill>
                  <a:srgbClr val="99FF66"/>
                </a:solidFill>
                <a:effectLst>
                  <a:outerShdw blurRad="50800" dist="38100" dir="2700000" algn="tl" rotWithShape="0">
                    <a:prstClr val="black">
                      <a:alpha val="40000"/>
                    </a:prstClr>
                  </a:outerShdw>
                </a:effectLst>
              </a:rPr>
              <a:t>viên</a:t>
            </a:r>
            <a:r>
              <a:rPr lang="en-US" altLang="en-US" sz="3600" b="1" dirty="0">
                <a:solidFill>
                  <a:srgbClr val="99FF66"/>
                </a:solidFill>
                <a:effectLst>
                  <a:outerShdw blurRad="50800" dist="38100" dir="2700000" algn="tl" rotWithShape="0">
                    <a:prstClr val="black">
                      <a:alpha val="40000"/>
                    </a:prstClr>
                  </a:outerShdw>
                </a:effectLst>
              </a:rPr>
              <a:t>.</a:t>
            </a:r>
          </a:p>
        </p:txBody>
      </p:sp>
      <p:sp>
        <p:nvSpPr>
          <p:cNvPr id="11" name="TextBox 10">
            <a:extLst>
              <a:ext uri="{FF2B5EF4-FFF2-40B4-BE49-F238E27FC236}">
                <a16:creationId xmlns:a16="http://schemas.microsoft.com/office/drawing/2014/main" id="{DEE330A2-A02F-DBC1-30B6-73BB9742FF30}"/>
              </a:ext>
            </a:extLst>
          </p:cNvPr>
          <p:cNvSpPr txBox="1"/>
          <p:nvPr/>
        </p:nvSpPr>
        <p:spPr>
          <a:xfrm>
            <a:off x="3120102" y="606608"/>
            <a:ext cx="621607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w="12700" cmpd="sng">
                  <a:solidFill>
                    <a:srgbClr val="FFC000"/>
                  </a:solidFill>
                  <a:prstDash val="solid"/>
                </a:ln>
                <a:solidFill>
                  <a:srgbClr val="FFFF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PHƯƠNG ÁN HOÀ GIẢI</a:t>
            </a:r>
            <a:endParaRPr kumimoji="0" lang="vi-VN" sz="2800" b="0" i="0" u="none" strike="noStrike" kern="1200" cap="none" spc="0" normalizeH="0" baseline="0" noProof="0" dirty="0">
              <a:ln>
                <a:noFill/>
              </a:ln>
              <a:solidFill>
                <a:srgbClr val="FFFF00"/>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rcRect r="36202"/>
          <a:stretch>
            <a:fillRect/>
          </a:stretch>
        </p:blipFill>
        <p:spPr>
          <a:xfrm>
            <a:off x="2" y="0"/>
            <a:ext cx="12191998" cy="6858000"/>
          </a:xfrm>
          <a:prstGeom prst="rect">
            <a:avLst/>
          </a:prstGeom>
        </p:spPr>
      </p:pic>
      <p:sp>
        <p:nvSpPr>
          <p:cNvPr id="2" name="Title 1"/>
          <p:cNvSpPr>
            <a:spLocks noGrp="1"/>
          </p:cNvSpPr>
          <p:nvPr>
            <p:ph type="title"/>
          </p:nvPr>
        </p:nvSpPr>
        <p:spPr>
          <a:xfrm>
            <a:off x="1491588" y="632411"/>
            <a:ext cx="9518307" cy="1325563"/>
          </a:xfrm>
        </p:spPr>
        <p:txBody>
          <a:bodyPr/>
          <a:lstStyle/>
          <a:p>
            <a:pPr algn="ctr"/>
            <a:r>
              <a:rPr lang="vi-VN" b="1" dirty="0">
                <a:solidFill>
                  <a:schemeClr val="bg1"/>
                </a:solidFill>
                <a:effectLst>
                  <a:outerShdw blurRad="50800" dist="38100" dir="2700000" algn="tl" rotWithShape="0">
                    <a:prstClr val="black">
                      <a:alpha val="40000"/>
                    </a:prstClr>
                  </a:outerShdw>
                </a:effectLst>
              </a:rPr>
              <a:t>CẢM ƠN QUÝ VỊ ĐÃ THEO DÕI VÀ LẮNG NGHE! </a:t>
            </a:r>
            <a:endParaRPr lang="en-US" b="1" dirty="0">
              <a:solidFill>
                <a:schemeClr val="bg1"/>
              </a:solidFill>
              <a:effectLst>
                <a:outerShdw blurRad="50800" dist="38100" dir="2700000" algn="tl" rotWithShape="0">
                  <a:prstClr val="black">
                    <a:alpha val="40000"/>
                  </a:prstClr>
                </a:outerShdw>
              </a:effectLs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0949" y="2232318"/>
            <a:ext cx="6810100" cy="4351338"/>
          </a:xfrm>
          <a:prstGeom prst="roundRect">
            <a:avLst/>
          </a:prstGeom>
        </p:spPr>
      </p:pic>
      <p:sp>
        <p:nvSpPr>
          <p:cNvPr id="5" name="Freeform 6"/>
          <p:cNvSpPr/>
          <p:nvPr/>
        </p:nvSpPr>
        <p:spPr>
          <a:xfrm flipH="1">
            <a:off x="10105622" y="4879362"/>
            <a:ext cx="2240218" cy="200638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6" name="Freeform 6"/>
          <p:cNvSpPr/>
          <p:nvPr/>
        </p:nvSpPr>
        <p:spPr>
          <a:xfrm>
            <a:off x="-153842" y="4900027"/>
            <a:ext cx="2240218" cy="200638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4"/>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2021064" y="391519"/>
            <a:ext cx="8149867"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3. Vai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trò</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ý</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nghĩa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của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err="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cơ</a:t>
            </a:r>
            <a:r>
              <a:rPr lang="en-US" sz="3600" b="1">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 </a:t>
            </a:r>
            <a:r>
              <a:rPr lang="vi-VN" sz="3600" b="1" smtClean="0">
                <a:ln w="12700" cmpd="sng">
                  <a:solidFill>
                    <a:schemeClr val="accent4"/>
                  </a:solidFill>
                  <a:prstDash val="solid"/>
                </a:ln>
                <a:solidFill>
                  <a:schemeClr val="accent2">
                    <a:lumMod val="40000"/>
                    <a:lumOff val="60000"/>
                  </a:schemeClr>
                </a:solidFill>
                <a:latin typeface="Times New Roman" panose="02020603050405020304" pitchFamily="18" charset="0"/>
                <a:ea typeface="Tahoma" panose="020B0604030504040204" pitchFamily="34" charset="0"/>
                <a:cs typeface="Times New Roman" panose="02020603050405020304" pitchFamily="18" charset="0"/>
              </a:rPr>
              <a:t>sở</a:t>
            </a:r>
            <a:r>
              <a:rPr lang="en-US"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a:r>
            <a:br>
              <a:rPr lang="en-US"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br>
            <a:endParaRPr lang="vi-VN" sz="3000" dirty="0">
              <a:solidFill>
                <a:schemeClr val="accent2">
                  <a:lumMod val="40000"/>
                  <a:lumOff val="60000"/>
                </a:schemeClr>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1" name="Rounded Rectangle 20"/>
          <p:cNvSpPr/>
          <p:nvPr/>
        </p:nvSpPr>
        <p:spPr>
          <a:xfrm>
            <a:off x="0" y="1536864"/>
            <a:ext cx="12192000" cy="404344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526473" y="1896590"/>
            <a:ext cx="11139051" cy="3323987"/>
          </a:xfrm>
          <a:prstGeom prst="rect">
            <a:avLst/>
          </a:prstGeom>
          <a:noFill/>
        </p:spPr>
        <p:txBody>
          <a:bodyPr wrap="square">
            <a:spAutoFit/>
          </a:bodyPr>
          <a:lstStyle/>
          <a:p>
            <a:pPr marL="0" indent="0" algn="just">
              <a:buNone/>
            </a:pPr>
            <a:r>
              <a:rPr lang="vi-VN" sz="3000" b="1" i="1" dirty="0">
                <a:solidFill>
                  <a:srgbClr val="0070C0"/>
                </a:solidFill>
                <a:latin typeface="+mj-lt"/>
              </a:rPr>
              <a:t>Thứ tư, </a:t>
            </a:r>
            <a:r>
              <a:rPr lang="vi-VN" sz="3000" dirty="0">
                <a:latin typeface="+mj-lt"/>
              </a:rPr>
              <a:t>hòa giải ở cơ sở góp phần duy trì và phát huy đạo lý truyền thống, thuần phong mỹ tục của dân tộc. Hòa giải viên khi tiến hành hòa giải không chỉ dựa trên các quy định của pháp luật mà còn dựa vào những chuẩn mực đạo đức, văn hóa ứng xử, phong tục, tập quán tốt đẹp để tác động tới tâm tư, tình cảm của các bên, khơi dậy trong họ những suy nghĩ, tình cảm tích cực, qua đó làm cho các giá trị văn hóa truyền thống được bảo tồn và phát huy</a:t>
            </a:r>
            <a:r>
              <a:rPr lang="vi-VN" sz="3000" dirty="0"/>
              <a:t>.</a:t>
            </a:r>
            <a:endParaRPr lang="en-US" sz="3000" dirty="0"/>
          </a:p>
        </p:txBody>
      </p:sp>
      <p:sp>
        <p:nvSpPr>
          <p:cNvPr id="8" name="Freeform 6"/>
          <p:cNvSpPr/>
          <p:nvPr/>
        </p:nvSpPr>
        <p:spPr>
          <a:xfrm rot="16200000" flipH="1" flipV="1">
            <a:off x="56463" y="1154729"/>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
        <p:nvSpPr>
          <p:cNvPr id="9" name="Freeform 6"/>
          <p:cNvSpPr/>
          <p:nvPr/>
        </p:nvSpPr>
        <p:spPr>
          <a:xfrm rot="5400000" flipV="1">
            <a:off x="10889669" y="1154729"/>
            <a:ext cx="1245865" cy="1517568"/>
          </a:xfrm>
          <a:custGeom>
            <a:avLst/>
            <a:gdLst/>
            <a:ahLst/>
            <a:cxnLst/>
            <a:rect l="l" t="t" r="r" b="b"/>
            <a:pathLst>
              <a:path w="5176804" h="4786312">
                <a:moveTo>
                  <a:pt x="0" y="0"/>
                </a:moveTo>
                <a:lnTo>
                  <a:pt x="5176805" y="0"/>
                </a:lnTo>
                <a:lnTo>
                  <a:pt x="5176805" y="4786312"/>
                </a:lnTo>
                <a:lnTo>
                  <a:pt x="0" y="4786312"/>
                </a:lnTo>
                <a:lnTo>
                  <a:pt x="0" y="0"/>
                </a:lnTo>
                <a:close/>
              </a:path>
            </a:pathLst>
          </a:custGeom>
          <a:blipFill>
            <a:blip r:embed="rId3"/>
            <a:stretch>
              <a:fillRect/>
            </a:stretch>
          </a:blipFill>
        </p:spPr>
        <p:txBody>
          <a:bodyPr/>
          <a:lstStyle/>
          <a:p>
            <a:pPr algn="ctr"/>
            <a:endParaRPr lang="en-US" sz="960" dirty="0">
              <a:effectLst>
                <a:outerShdw blurRad="50800" dist="38100" dir="2700000" algn="tl" rotWithShape="0">
                  <a:prstClr val="black">
                    <a:alpha val="40000"/>
                  </a:prstClr>
                </a:outerShdw>
              </a:effectLst>
            </a:endParaRPr>
          </a:p>
        </p:txBody>
      </p:sp>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rcRect r="27487"/>
          <a:stretch>
            <a:fillRect/>
          </a:stretch>
        </p:blipFill>
        <p:spPr>
          <a:xfrm>
            <a:off x="-1" y="0"/>
            <a:ext cx="12191999" cy="6858000"/>
          </a:xfrm>
          <a:prstGeom prst="rect">
            <a:avLst/>
          </a:prstGeom>
        </p:spPr>
      </p:pic>
      <p:sp>
        <p:nvSpPr>
          <p:cNvPr id="3" name="Content Placeholder 2"/>
          <p:cNvSpPr>
            <a:spLocks noGrp="1"/>
          </p:cNvSpPr>
          <p:nvPr>
            <p:ph idx="1"/>
          </p:nvPr>
        </p:nvSpPr>
        <p:spPr>
          <a:xfrm>
            <a:off x="3073373" y="423311"/>
            <a:ext cx="6045250" cy="753826"/>
          </a:xfrm>
        </p:spPr>
        <p:txBody>
          <a:bodyPr>
            <a:noAutofit/>
          </a:bodyPr>
          <a:lstStyle/>
          <a:p>
            <a:pPr marL="0" indent="0">
              <a:lnSpc>
                <a:spcPct val="100000"/>
              </a:lnSpc>
              <a:buNone/>
            </a:pP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4.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Phạm</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vi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hòa</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giải</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ở</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cơ</a:t>
            </a:r>
            <a:r>
              <a:rPr lang="en-US" sz="3600" b="1" dirty="0">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ln w="12700" cmpd="sng">
                  <a:solidFill>
                    <a:schemeClr val="accent4"/>
                  </a:solidFill>
                  <a:prstDash val="solid"/>
                </a:ln>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sở</a:t>
            </a:r>
            <a: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vi-VN" sz="3600" dirty="0">
              <a:solidFill>
                <a:schemeClr val="accent2">
                  <a:lumMod val="40000"/>
                  <a:lumOff val="60000"/>
                </a:schemeClr>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00000"/>
              </a:lnSpc>
              <a:buNone/>
            </a:pPr>
            <a: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
            </a:r>
            <a:br>
              <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br>
            <a:endParaRPr lang="en-US" sz="3000" dirty="0">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10" name="Rounded Rectangle 9"/>
          <p:cNvSpPr/>
          <p:nvPr/>
        </p:nvSpPr>
        <p:spPr>
          <a:xfrm>
            <a:off x="858981" y="1600448"/>
            <a:ext cx="10474037" cy="2445079"/>
          </a:xfrm>
          <a:prstGeom prst="roundRect">
            <a:avLst/>
          </a:prstGeom>
          <a:solidFill>
            <a:srgbClr val="92D050"/>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vi-VN" sz="3000" smtClean="0">
              <a:latin typeface="Times New Roman" panose="02020603050405020304" pitchFamily="18" charset="0"/>
              <a:cs typeface="Times New Roman" panose="02020603050405020304" pitchFamily="18" charset="0"/>
            </a:endParaRPr>
          </a:p>
          <a:p>
            <a:pPr algn="just"/>
            <a:r>
              <a:rPr lang="vi-VN" sz="3000" b="1" smtClean="0">
                <a:solidFill>
                  <a:schemeClr val="tx1"/>
                </a:solidFill>
                <a:latin typeface="Times New Roman" panose="02020603050405020304" pitchFamily="18" charset="0"/>
                <a:cs typeface="Times New Roman" panose="02020603050405020304" pitchFamily="18" charset="0"/>
              </a:rPr>
              <a:t>a. </a:t>
            </a:r>
            <a:r>
              <a:rPr lang="vi-VN" sz="3000" b="1" dirty="0">
                <a:solidFill>
                  <a:schemeClr val="tx1"/>
                </a:solidFill>
                <a:latin typeface="Times New Roman" panose="02020603050405020304" pitchFamily="18" charset="0"/>
                <a:cs typeface="Times New Roman" panose="02020603050405020304" pitchFamily="18" charset="0"/>
              </a:rPr>
              <a:t>Mâu thuẫn, tranh chấp, vi phạm pháp luật được tiến hành </a:t>
            </a:r>
            <a:r>
              <a:rPr lang="vi-VN" sz="3000" b="1">
                <a:solidFill>
                  <a:schemeClr val="tx1"/>
                </a:solidFill>
                <a:latin typeface="Times New Roman" panose="02020603050405020304" pitchFamily="18" charset="0"/>
                <a:cs typeface="Times New Roman" panose="02020603050405020304" pitchFamily="18" charset="0"/>
              </a:rPr>
              <a:t>hòa </a:t>
            </a:r>
            <a:r>
              <a:rPr lang="vi-VN" sz="3000" b="1" smtClean="0">
                <a:solidFill>
                  <a:schemeClr val="tx1"/>
                </a:solidFill>
                <a:latin typeface="Times New Roman" panose="02020603050405020304" pitchFamily="18" charset="0"/>
                <a:cs typeface="Times New Roman" panose="02020603050405020304" pitchFamily="18" charset="0"/>
              </a:rPr>
              <a:t>giải (</a:t>
            </a:r>
            <a:r>
              <a:rPr lang="vi-VN" sz="2800" b="1">
                <a:solidFill>
                  <a:schemeClr val="tx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T</a:t>
            </a:r>
            <a:r>
              <a:rPr lang="en-US" sz="2800" b="1">
                <a:solidFill>
                  <a:schemeClr val="tx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heo Khoản 1 Điều 5 Nghị định số </a:t>
            </a:r>
            <a:r>
              <a:rPr lang="en-US" sz="2800" b="1" smtClean="0">
                <a:solidFill>
                  <a:schemeClr val="tx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15/2014/NĐ-</a:t>
            </a:r>
            <a:r>
              <a:rPr lang="vi-VN" sz="2800" b="1" smtClean="0">
                <a:solidFill>
                  <a:schemeClr val="tx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rPr>
              <a:t>CP).</a:t>
            </a:r>
            <a:endParaRPr lang="vi-VN" sz="2800" b="1">
              <a:solidFill>
                <a:schemeClr val="tx1"/>
              </a:solidFill>
              <a:effectLst>
                <a:outerShdw blurRad="50800" dist="38100" dir="2700000" algn="tl" rotWithShape="0">
                  <a:prstClr val="black">
                    <a:alpha val="40000"/>
                  </a:prstClr>
                </a:outerShdw>
              </a:effectLst>
              <a:latin typeface="Times New Roman" panose="02020603050405020304" pitchFamily="18" charset="0"/>
              <a:ea typeface="Tahoma" panose="020B0604030504040204" pitchFamily="34" charset="0"/>
              <a:cs typeface="Times New Roman" panose="02020603050405020304" pitchFamily="18" charset="0"/>
            </a:endParaRPr>
          </a:p>
          <a:p>
            <a:pPr algn="ctr"/>
            <a:endParaRPr lang="en-US" sz="3000" dirty="0">
              <a:solidFill>
                <a:schemeClr val="tx1"/>
              </a:solidFill>
            </a:endParaRPr>
          </a:p>
        </p:txBody>
      </p:sp>
      <p:sp>
        <p:nvSpPr>
          <p:cNvPr id="11" name="Down Arrow 10"/>
          <p:cNvSpPr/>
          <p:nvPr/>
        </p:nvSpPr>
        <p:spPr>
          <a:xfrm>
            <a:off x="5527961" y="4045527"/>
            <a:ext cx="1136073" cy="1496291"/>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6689</Words>
  <Application>Microsoft Office PowerPoint</Application>
  <PresentationFormat>Widescreen</PresentationFormat>
  <Paragraphs>431</Paragraphs>
  <Slides>74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74</vt:i4>
      </vt:variant>
    </vt:vector>
  </HeadingPairs>
  <TitlesOfParts>
    <vt:vector size="83" baseType="lpstr">
      <vt:lpstr>Arial</vt:lpstr>
      <vt:lpstr>Calibri</vt:lpstr>
      <vt:lpstr>Calibri Light</vt:lpstr>
      <vt:lpstr>Symbol</vt:lpstr>
      <vt:lpstr>Tahoma</vt:lpstr>
      <vt:lpstr>Times New Roman</vt:lpstr>
      <vt:lpstr>Tw Cen MT</vt:lpstr>
      <vt:lpstr>Wingdings</vt:lpstr>
      <vt:lpstr>Office Theme</vt:lpstr>
      <vt:lpstr>NỘI DUNG LUẬT HÒA GIẢI Ở CƠ SỞ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1. Quy định của pháp luật về hòa giải tại cộng đồng đối với người chưa thành niên phạm tội.</vt:lpstr>
      <vt:lpstr>TÌNH HUỐNG 1  Hòa giải tại cộng đồng đối với người chưa thành niên PT</vt:lpstr>
      <vt:lpstr>Một hôm, vào giờ tan tầm buổi trưa, có 1 phụ nữ đi xe đạp, sau xe chở 1 túi hàng. Lợi dụng người phụ nữ sơ hở, 2 thanh niên đi xe máy, vai đeo ba lô đi áp sát chị phụ nữ, lén lút lấy trộm túi hàng của chị phụ nữ rồi phóng xe rời đi.</vt:lpstr>
      <vt:lpstr>Bị mất túi hàng, chị phụ nữ đến Cơ quan Công an trình báo</vt:lpstr>
      <vt:lpstr>Tại Cơ quan Công an, chị phụ nữ trình báo trên đường đi làm về bị kẻ gian lấy mất túi đồ trị giá 10.000.000đ. Đề nghị Cơ quan Công an điều tra làm rõ, tìm lại túi hàng và xử lý nghiêm đối tượng PT</vt:lpstr>
      <vt:lpstr>Cơ quan ĐT đã tiến hành điều tra, thu thập CC và tìm được thủ phạm là 2 thanh niên đang là  học sinh lớp 10 Trường THPT X. Hai đối tượng này đều vừa qua tuổi 16</vt:lpstr>
      <vt:lpstr> </vt:lpstr>
      <vt:lpstr>Vụ việc được cơ quan điều tra khởi tố điều tra và VKS truy tố ra tòa  2 thủ phạm về Tội trộm cắp TS. Tại Tòa án, Thẩm phán đã tiến hành nghiên cứu HS thấy: 2 thanh nên phạm tội ở tuổi vị thành niên, đang là học sinh trường THPT, lần đầu phạm tội, có thể áp dụng quy định của BLHS, BLTTDS, Luật Tư pháp người chưa thành niên  tiến hành hòa giải ở cộng đồng để chuyển hướng xử lý đối với người chưa thành niên PT</vt:lpstr>
      <vt:lpstr>Là hòa giải viên được phân công phối hợp với Thẩm phán để hòa giải vụ việc, (anh, chị) đề xuất phương án hòa giải như thế nào?</vt:lpstr>
      <vt:lpstr>PowerPoint Presentation</vt:lpstr>
      <vt:lpstr>PowerPoint Presentation</vt:lpstr>
      <vt:lpstr>PowerPoint Presentation</vt:lpstr>
      <vt:lpstr>TÌNH HUỐNG 2  Hòa giải tranh chấp về thừa kế</vt:lpstr>
      <vt:lpstr> </vt:lpstr>
      <vt:lpstr>PowerPoint Presentation</vt:lpstr>
      <vt:lpstr>PowerPoint Presentation</vt:lpstr>
      <vt:lpstr>PowerPoint Presentation</vt:lpstr>
      <vt:lpstr>PowerPoint Presentation</vt:lpstr>
      <vt:lpstr>PowerPoint Presentation</vt:lpstr>
      <vt:lpstr>PowerPoint Presentation</vt:lpstr>
      <vt:lpstr>CẢM ƠN QUÝ VỊ ĐÃ THEO DÕI VÀ LẮNG NGHE!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TUYÊN TRUYỀN LUẬT HÒA GIẢI Ở CƠ SỞ</dc:title>
  <dc:creator>Admin</dc:creator>
  <cp:lastModifiedBy>Windows User</cp:lastModifiedBy>
  <cp:revision>32</cp:revision>
  <dcterms:created xsi:type="dcterms:W3CDTF">2024-03-26T15:31:00Z</dcterms:created>
  <dcterms:modified xsi:type="dcterms:W3CDTF">2026-09-12T10:26:44Z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B7999EA8E5DB4A8F9AF726E382C9DC9B_12</vt:lpwstr>
  </property>
  <property fmtid="{D5CDD505-2E9C-101B-9397-08002B2CF9AE}" pid="3" name="KSOProductBuildVer">
    <vt:lpwstr>1033-12.1.0.26372</vt:lpwstr>
  </property>
</Properties>
</file>